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72"/>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97" r:id="rId22"/>
    <p:sldId id="276" r:id="rId23"/>
    <p:sldId id="277" r:id="rId24"/>
    <p:sldId id="278" r:id="rId25"/>
    <p:sldId id="279" r:id="rId26"/>
    <p:sldId id="280" r:id="rId27"/>
    <p:sldId id="281" r:id="rId28"/>
    <p:sldId id="282" r:id="rId29"/>
    <p:sldId id="283" r:id="rId30"/>
    <p:sldId id="285" r:id="rId31"/>
    <p:sldId id="284" r:id="rId32"/>
    <p:sldId id="286" r:id="rId33"/>
    <p:sldId id="287" r:id="rId34"/>
    <p:sldId id="288" r:id="rId35"/>
    <p:sldId id="289" r:id="rId36"/>
    <p:sldId id="290" r:id="rId37"/>
    <p:sldId id="291" r:id="rId38"/>
    <p:sldId id="292" r:id="rId39"/>
    <p:sldId id="293" r:id="rId40"/>
    <p:sldId id="294" r:id="rId41"/>
    <p:sldId id="295" r:id="rId42"/>
    <p:sldId id="298" r:id="rId43"/>
    <p:sldId id="296"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0" r:id="rId65"/>
    <p:sldId id="319" r:id="rId66"/>
    <p:sldId id="321" r:id="rId67"/>
    <p:sldId id="322" r:id="rId68"/>
    <p:sldId id="324" r:id="rId69"/>
    <p:sldId id="323" r:id="rId70"/>
    <p:sldId id="32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42370-C6C3-45A1-BF77-A623AFA23003}" type="datetimeFigureOut">
              <a:rPr lang="el-GR" smtClean="0"/>
              <a:t>12/12/2024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1DD64-EDDE-43D9-993D-5A93A91954CA}" type="slidenum">
              <a:rPr lang="el-GR" smtClean="0"/>
              <a:t>‹#›</a:t>
            </a:fld>
            <a:endParaRPr lang="el-GR"/>
          </a:p>
        </p:txBody>
      </p:sp>
    </p:spTree>
    <p:extLst>
      <p:ext uri="{BB962C8B-B14F-4D97-AF65-F5344CB8AC3E}">
        <p14:creationId xmlns:p14="http://schemas.microsoft.com/office/powerpoint/2010/main" val="3596181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12/12/2024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942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12/12/2024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290902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12/12/2024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2244409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4379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0459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8705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16015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663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0550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0969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915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12/12/2024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28014615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3607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205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8152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2851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6458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0519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3025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8000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C9E7DEBE-BBB5-4F58-9944-34FBADD2D37F}" type="datetimeFigureOut">
              <a:rPr lang="el-GR" smtClean="0"/>
              <a:t>12/12/2024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01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C9E7DEBE-BBB5-4F58-9944-34FBADD2D37F}" type="datetimeFigureOut">
              <a:rPr lang="el-GR" smtClean="0"/>
              <a:t>12/12/2024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47819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9728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21792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C9E7DEBE-BBB5-4F58-9944-34FBADD2D37F}" type="datetimeFigureOut">
              <a:rPr lang="el-GR" smtClean="0"/>
              <a:t>12/12/2024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422759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C9E7DEBE-BBB5-4F58-9944-34FBADD2D37F}" type="datetimeFigureOut">
              <a:rPr lang="el-GR" smtClean="0"/>
              <a:t>12/12/2024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347557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ό">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E7DEBE-BBB5-4F58-9944-34FBADD2D37F}" type="datetimeFigureOut">
              <a:rPr lang="el-GR" smtClean="0"/>
              <a:t>12/12/2024</a:t>
            </a:fld>
            <a:endParaRPr lang="el-G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l-GR"/>
          </a:p>
        </p:txBody>
      </p:sp>
      <p:sp>
        <p:nvSpPr>
          <p:cNvPr id="9" name="Slide Number Placeholder 8"/>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79019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E7DEBE-BBB5-4F58-9944-34FBADD2D37F}" type="datetimeFigureOut">
              <a:rPr lang="el-GR" smtClean="0"/>
              <a:t>12/12/2024</a:t>
            </a:fld>
            <a:endParaRPr lang="el-G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l-G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22318C8-28B0-43DB-A318-6A634D91E28E}" type="slidenum">
              <a:rPr lang="el-GR" smtClean="0"/>
              <a:t>‹#›</a:t>
            </a:fld>
            <a:endParaRPr lang="el-GR"/>
          </a:p>
        </p:txBody>
      </p:sp>
    </p:spTree>
    <p:extLst>
      <p:ext uri="{BB962C8B-B14F-4D97-AF65-F5344CB8AC3E}">
        <p14:creationId xmlns:p14="http://schemas.microsoft.com/office/powerpoint/2010/main" val="3118004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C9E7DEBE-BBB5-4F58-9944-34FBADD2D37F}" type="datetimeFigureOut">
              <a:rPr lang="el-GR" smtClean="0"/>
              <a:t>12/12/2024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59426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E7DEBE-BBB5-4F58-9944-34FBADD2D37F}" type="datetimeFigureOut">
              <a:rPr lang="el-GR" smtClean="0"/>
              <a:t>12/12/2024</a:t>
            </a:fld>
            <a:endParaRPr lang="el-G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l-G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22318C8-28B0-43DB-A318-6A634D91E28E}" type="slidenum">
              <a:rPr lang="el-GR" smtClean="0"/>
              <a:t>‹#›</a:t>
            </a:fld>
            <a:endParaRPr lang="el-G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9332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12/12/2024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382252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3.xml"/><Relationship Id="rId5" Type="http://schemas.openxmlformats.org/officeDocument/2006/relationships/image" Target="../media/image31.jpe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3.xml"/><Relationship Id="rId5" Type="http://schemas.openxmlformats.org/officeDocument/2006/relationships/image" Target="../media/image55.jpeg"/><Relationship Id="rId4" Type="http://schemas.openxmlformats.org/officeDocument/2006/relationships/image" Target="../media/image54.jpeg"/></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hyperlink" Target="https://pavlosgkougkoulis.github.io/Urban_Transport_Systems_Project/Stop_Visualization/Bus_Stop_Heatmap.html"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PavlosGkougkoulis/Urban_Transport_Systems_Project" TargetMode="External"/><Relationship Id="rId2" Type="http://schemas.openxmlformats.org/officeDocument/2006/relationships/hyperlink" Target="https://pavlosgkougkoulis.github.io/Urban_Transport_Systems_Project/" TargetMode="Externa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arth.google.com/web/data=MkEKPwo9CiExc0EyM3FZa2xPOFZ3dWJYMV9qRFJNTjhkX3MxWU81MUgSFgoUMDNCRDI0N0JFMjM0ODREQkRBNEYgAUICCABKCAigqcXYBxAB"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1960F7D-1126-DD29-C231-9CF7E8A5084D}"/>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a:t>ΜΕΛΕΤΗ ΑΣΤΙΚΩΝ ΣΥΓΚΟΙΝΩΝΙΩΝ ΒΟΛΟΥ</a:t>
            </a:r>
          </a:p>
        </p:txBody>
      </p:sp>
      <p:pic>
        <p:nvPicPr>
          <p:cNvPr id="9" name="Θέση εικόνας 8">
            <a:extLst>
              <a:ext uri="{FF2B5EF4-FFF2-40B4-BE49-F238E27FC236}">
                <a16:creationId xmlns:a16="http://schemas.microsoft.com/office/drawing/2014/main" id="{566AF2E8-1304-1BBC-9361-AAA984A5FA14}"/>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4709" b="14709"/>
          <a:stretch/>
        </p:blipFill>
        <p:spPr>
          <a:prstGeom prst="rect">
            <a:avLst/>
          </a:prstGeom>
        </p:spPr>
      </p:pic>
      <p:sp>
        <p:nvSpPr>
          <p:cNvPr id="7" name="Θέση κειμένου 6">
            <a:extLst>
              <a:ext uri="{FF2B5EF4-FFF2-40B4-BE49-F238E27FC236}">
                <a16:creationId xmlns:a16="http://schemas.microsoft.com/office/drawing/2014/main" id="{464F82C4-FFFF-BA5F-02C6-82CDEDE42220}"/>
              </a:ext>
            </a:extLst>
          </p:cNvPr>
          <p:cNvSpPr>
            <a:spLocks noGrp="1"/>
          </p:cNvSpPr>
          <p:nvPr>
            <p:ph type="body" sz="half" idx="2"/>
          </p:nvPr>
        </p:nvSpPr>
        <p:spPr>
          <a:xfrm>
            <a:off x="1097280" y="5907023"/>
            <a:ext cx="10113264" cy="822960"/>
          </a:xfrm>
        </p:spPr>
        <p:txBody>
          <a:bodyPr>
            <a:normAutofit lnSpcReduction="10000"/>
          </a:bodyPr>
          <a:lstStyle/>
          <a:p>
            <a:r>
              <a:rPr lang="el-GR" dirty="0"/>
              <a:t>Πανεπιστήμιο Θεσσαλίας- Τμήμα Πολιτικών Μηχανικών</a:t>
            </a:r>
          </a:p>
          <a:p>
            <a:r>
              <a:rPr lang="el-GR" dirty="0"/>
              <a:t>Μάθημα</a:t>
            </a:r>
            <a:r>
              <a:rPr lang="en-US" dirty="0"/>
              <a:t>: </a:t>
            </a:r>
            <a:r>
              <a:rPr lang="el-GR" dirty="0"/>
              <a:t>Συστήματα Αστικών Συγκοινωνιών</a:t>
            </a:r>
            <a:endParaRPr lang="en-US" dirty="0"/>
          </a:p>
          <a:p>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Βαϊνάς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Δημήτριος, Γιαλούρης Δημήτριος, </a:t>
            </a:r>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Γκουγκουλής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Παύλος, </a:t>
            </a:r>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Κάλλης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Κυριαζής</a:t>
            </a:r>
            <a:r>
              <a:rPr lang="en-US" sz="1600" dirty="0">
                <a:solidFill>
                  <a:srgbClr val="FEFFFF"/>
                </a:solidFill>
                <a:latin typeface="Calibri" panose="020F0502020204030204" pitchFamily="34" charset="0"/>
                <a:ea typeface="Calibri" panose="020F0502020204030204" pitchFamily="34" charset="0"/>
                <a:cs typeface="Calibri" panose="020F0502020204030204" pitchFamily="34" charset="0"/>
              </a:rPr>
              <a:t>-</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Δημήτριος</a:t>
            </a:r>
          </a:p>
          <a:p>
            <a:endParaRPr lang="el-GR" dirty="0"/>
          </a:p>
        </p:txBody>
      </p:sp>
    </p:spTree>
    <p:extLst>
      <p:ext uri="{BB962C8B-B14F-4D97-AF65-F5344CB8AC3E}">
        <p14:creationId xmlns:p14="http://schemas.microsoft.com/office/powerpoint/2010/main" val="3290732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F7FA-57B0-6AA4-F014-C51085CF3A50}"/>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C01FA705-DD07-7D72-D5AD-7D9BCFD04E0F}"/>
              </a:ext>
            </a:extLst>
          </p:cNvPr>
          <p:cNvSpPr>
            <a:spLocks noGrp="1"/>
          </p:cNvSpPr>
          <p:nvPr>
            <p:ph type="title"/>
          </p:nvPr>
        </p:nvSpPr>
        <p:spPr>
          <a:xfrm>
            <a:off x="4041337" y="664303"/>
            <a:ext cx="4109326" cy="752514"/>
          </a:xfrm>
        </p:spPr>
        <p:txBody>
          <a:bodyPr>
            <a:normAutofit fontScale="90000"/>
          </a:bodyPr>
          <a:lstStyle/>
          <a:p>
            <a:r>
              <a:rPr lang="el-GR" dirty="0"/>
              <a:t>ΔΕΙΓΜΑΤΟΛΗΨΙΑ(1)</a:t>
            </a:r>
          </a:p>
        </p:txBody>
      </p:sp>
      <p:sp>
        <p:nvSpPr>
          <p:cNvPr id="3" name="Θέση περιεχομένου 2">
            <a:extLst>
              <a:ext uri="{FF2B5EF4-FFF2-40B4-BE49-F238E27FC236}">
                <a16:creationId xmlns:a16="http://schemas.microsoft.com/office/drawing/2014/main" id="{24D43165-2408-CAF7-6DA3-423EFF7E077E}"/>
              </a:ext>
            </a:extLst>
          </p:cNvPr>
          <p:cNvSpPr>
            <a:spLocks noGrp="1"/>
          </p:cNvSpPr>
          <p:nvPr>
            <p:ph idx="1"/>
          </p:nvPr>
        </p:nvSpPr>
        <p:spPr>
          <a:xfrm>
            <a:off x="2005781" y="2340077"/>
            <a:ext cx="8180438" cy="2458065"/>
          </a:xfrm>
        </p:spPr>
        <p:txBody>
          <a:bodyPr>
            <a:normAutofit/>
          </a:bodyPr>
          <a:lstStyle/>
          <a:p>
            <a:pPr marL="0" indent="0">
              <a:buNone/>
            </a:pPr>
            <a:r>
              <a:rPr lang="el-GR" dirty="0"/>
              <a:t>Η δειγματοληψία πραγματοποιήθηκε την Τετάρτη 30/10/2024, από τις 7:30 έως τις 9:30, υπό ευνοϊκές καιρικές συνθήκες. Δημιουργήθηκαν δύο ομάδες των δύο ατόμων, με την πρώτη να συλλέγει δεδομένα στη στάση Παύλου Μελά και τη δεύτερη κατά μήκος της διαδρομής της γραμμής 2 από την αφετηρία μέχρι το Πανεπιστήμιο. </a:t>
            </a:r>
          </a:p>
          <a:p>
            <a:pPr marL="0" indent="0">
              <a:buNone/>
            </a:pPr>
            <a:r>
              <a:rPr lang="el-GR" dirty="0"/>
              <a:t>Στη συνέχεια, περιγράφεται η συλλογή των δεδομένων για κάθε περίπτωση.</a:t>
            </a:r>
          </a:p>
          <a:p>
            <a:endParaRPr lang="en-US" dirty="0"/>
          </a:p>
        </p:txBody>
      </p:sp>
    </p:spTree>
    <p:extLst>
      <p:ext uri="{BB962C8B-B14F-4D97-AF65-F5344CB8AC3E}">
        <p14:creationId xmlns:p14="http://schemas.microsoft.com/office/powerpoint/2010/main" val="156111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C7105EF-8FFE-E9E2-72C4-CEFF05410B71}"/>
              </a:ext>
            </a:extLst>
          </p:cNvPr>
          <p:cNvSpPr>
            <a:spLocks noGrp="1"/>
          </p:cNvSpPr>
          <p:nvPr>
            <p:ph type="title"/>
          </p:nvPr>
        </p:nvSpPr>
        <p:spPr>
          <a:xfrm>
            <a:off x="2592926" y="624110"/>
            <a:ext cx="4790008" cy="1280890"/>
          </a:xfrm>
        </p:spPr>
        <p:txBody>
          <a:bodyPr>
            <a:normAutofit/>
          </a:bodyPr>
          <a:lstStyle/>
          <a:p>
            <a:r>
              <a:rPr lang="el-GR" dirty="0"/>
              <a:t>ΔΕΙΓΜΑΤΟΛΗΨΙΑ(2)</a:t>
            </a:r>
          </a:p>
        </p:txBody>
      </p:sp>
      <p:sp>
        <p:nvSpPr>
          <p:cNvPr id="3" name="Θέση περιεχομένου 2">
            <a:extLst>
              <a:ext uri="{FF2B5EF4-FFF2-40B4-BE49-F238E27FC236}">
                <a16:creationId xmlns:a16="http://schemas.microsoft.com/office/drawing/2014/main" id="{83D63801-7F41-7D22-9BE1-BDEC55757233}"/>
              </a:ext>
            </a:extLst>
          </p:cNvPr>
          <p:cNvSpPr>
            <a:spLocks noGrp="1"/>
          </p:cNvSpPr>
          <p:nvPr>
            <p:ph idx="1"/>
          </p:nvPr>
        </p:nvSpPr>
        <p:spPr>
          <a:xfrm>
            <a:off x="2589213" y="2040467"/>
            <a:ext cx="4802188" cy="3870755"/>
          </a:xfrm>
        </p:spPr>
        <p:txBody>
          <a:bodyPr>
            <a:normAutofit/>
          </a:bodyPr>
          <a:lstStyle/>
          <a:p>
            <a:pPr>
              <a:lnSpc>
                <a:spcPct val="90000"/>
              </a:lnSpc>
            </a:pPr>
            <a:r>
              <a:rPr lang="el-GR" sz="1400" b="1" dirty="0"/>
              <a:t>Ομάδα 1( Στάση)</a:t>
            </a:r>
            <a:r>
              <a:rPr lang="en-US" sz="1400" b="1" dirty="0"/>
              <a:t>:</a:t>
            </a:r>
            <a:endParaRPr lang="el-GR" sz="1400" b="1" dirty="0"/>
          </a:p>
          <a:p>
            <a:pPr marL="0" indent="0">
              <a:lnSpc>
                <a:spcPct val="90000"/>
              </a:lnSpc>
              <a:buNone/>
            </a:pPr>
            <a:r>
              <a:rPr lang="el-GR" sz="1400" dirty="0"/>
              <a:t>Η ομάδα που ανέλαβε τη μέτρηση στη στάση ξεκίνησε στις 7:30 π.μ., καταγράφοντας τις επιβιβάσεις, αποβιβάσεις, τις χρονοαποστάσεις, τη συχνότητα των δρομολογίων και την ύπαρξη παρκαρισμένων οχημάτων. Επίσης, σημειώθηκε αν το λεωφορείο ήταν στη λεωφορειολωρίδα. </a:t>
            </a:r>
          </a:p>
          <a:p>
            <a:pPr marL="0" indent="0">
              <a:lnSpc>
                <a:spcPct val="90000"/>
              </a:lnSpc>
              <a:buNone/>
            </a:pPr>
            <a:r>
              <a:rPr lang="el-GR" sz="1400" dirty="0"/>
              <a:t>Συνολικά, 44 άτομα επιβιβάστηκαν και 73 αποβιβάστηκαν.</a:t>
            </a:r>
          </a:p>
          <a:p>
            <a:pPr>
              <a:lnSpc>
                <a:spcPct val="90000"/>
              </a:lnSpc>
            </a:pPr>
            <a:r>
              <a:rPr lang="el-GR" sz="1400" b="1" dirty="0"/>
              <a:t>ΣΗΜΕΙΩΣΗ</a:t>
            </a:r>
            <a:r>
              <a:rPr lang="en-US" sz="1400" b="1" dirty="0"/>
              <a:t>:</a:t>
            </a:r>
            <a:endParaRPr lang="el-GR" sz="1400" b="1" dirty="0"/>
          </a:p>
          <a:p>
            <a:pPr marL="0" indent="0">
              <a:lnSpc>
                <a:spcPct val="90000"/>
              </a:lnSpc>
              <a:buNone/>
            </a:pPr>
            <a:r>
              <a:rPr lang="el-GR" sz="1400" dirty="0"/>
              <a:t>Κατά την διάρκεια των μετρήσεων παρατηρήθηκε συχνά παράνομη στάθμευση οχημάτων κοντά στη στάση, με αποτέλεσμα το λεωφορείο να αναγκάζεται σε ελιγμούς εντός και εκτός της λεωφορειολωρίδας. Επίσης, συχνά εμπόδιζαν τη διέλευση βαρέα οχήματα με φορτίο δομικών υλικών λόγω εργοταξίου στην οδό Κουταρέλια.</a:t>
            </a:r>
            <a:endParaRPr lang="el-GR" sz="1400" b="1" dirty="0"/>
          </a:p>
        </p:txBody>
      </p:sp>
      <p:pic>
        <p:nvPicPr>
          <p:cNvPr id="6" name="Εικόνα 5">
            <a:extLst>
              <a:ext uri="{FF2B5EF4-FFF2-40B4-BE49-F238E27FC236}">
                <a16:creationId xmlns:a16="http://schemas.microsoft.com/office/drawing/2014/main" id="{3BD4BA8E-20D5-11B3-71C4-C7F2DE0CE2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2194" y="1486894"/>
            <a:ext cx="1706880" cy="2276475"/>
          </a:xfrm>
          <a:prstGeom prst="rect">
            <a:avLst/>
          </a:prstGeom>
          <a:noFill/>
          <a:ln>
            <a:noFill/>
          </a:ln>
          <a:effectLst>
            <a:outerShdw blurRad="50800" dist="38100" dir="2700000" algn="tl" rotWithShape="0">
              <a:prstClr val="black">
                <a:alpha val="40000"/>
              </a:prstClr>
            </a:outerShdw>
          </a:effectLst>
        </p:spPr>
      </p:pic>
      <p:pic>
        <p:nvPicPr>
          <p:cNvPr id="7" name="Εικόνα 6">
            <a:extLst>
              <a:ext uri="{FF2B5EF4-FFF2-40B4-BE49-F238E27FC236}">
                <a16:creationId xmlns:a16="http://schemas.microsoft.com/office/drawing/2014/main" id="{A2C8244E-6D40-1CD3-5971-31EDF73AB5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22028" y="1505944"/>
            <a:ext cx="1692910" cy="2257425"/>
          </a:xfrm>
          <a:prstGeom prst="rect">
            <a:avLst/>
          </a:prstGeom>
          <a:noFill/>
          <a:ln>
            <a:noFill/>
          </a:ln>
          <a:effectLst>
            <a:outerShdw blurRad="50800" dist="38100" dir="2700000" algn="tl" rotWithShape="0">
              <a:prstClr val="black">
                <a:alpha val="40000"/>
              </a:prstClr>
            </a:outerShdw>
          </a:effectLst>
        </p:spPr>
      </p:pic>
      <p:pic>
        <p:nvPicPr>
          <p:cNvPr id="8" name="Εικόνα 7" descr="Εικόνα που περιέχει εξωτερικός χώρος/ύπαιθρος, χερσαίο όχημα, όχημα, τροχός&#10;&#10;Περιγραφή που δημιουργήθηκε αυτόματα">
            <a:extLst>
              <a:ext uri="{FF2B5EF4-FFF2-40B4-BE49-F238E27FC236}">
                <a16:creationId xmlns:a16="http://schemas.microsoft.com/office/drawing/2014/main" id="{29756F90-B0D6-02F0-2DEB-D0F44FF26A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8733" y="3991178"/>
            <a:ext cx="1809750" cy="241300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965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F33E8D-B68C-F27C-E0EC-71C211475233}"/>
              </a:ext>
            </a:extLst>
          </p:cNvPr>
          <p:cNvSpPr>
            <a:spLocks noGrp="1"/>
          </p:cNvSpPr>
          <p:nvPr>
            <p:ph type="title"/>
          </p:nvPr>
        </p:nvSpPr>
        <p:spPr>
          <a:xfrm>
            <a:off x="3828269" y="653607"/>
            <a:ext cx="4535462" cy="831064"/>
          </a:xfrm>
        </p:spPr>
        <p:txBody>
          <a:bodyPr/>
          <a:lstStyle/>
          <a:p>
            <a:r>
              <a:rPr lang="el-GR" dirty="0"/>
              <a:t>ΔΕΙΓΜΑΤΟΛΗΨΙΑ(3)</a:t>
            </a:r>
          </a:p>
        </p:txBody>
      </p:sp>
      <p:sp>
        <p:nvSpPr>
          <p:cNvPr id="3" name="Θέση περιεχομένου 2">
            <a:extLst>
              <a:ext uri="{FF2B5EF4-FFF2-40B4-BE49-F238E27FC236}">
                <a16:creationId xmlns:a16="http://schemas.microsoft.com/office/drawing/2014/main" id="{59197CB7-64D1-24B9-AF25-927834E7DB01}"/>
              </a:ext>
            </a:extLst>
          </p:cNvPr>
          <p:cNvSpPr>
            <a:spLocks noGrp="1"/>
          </p:cNvSpPr>
          <p:nvPr>
            <p:ph idx="1"/>
          </p:nvPr>
        </p:nvSpPr>
        <p:spPr>
          <a:xfrm>
            <a:off x="1638300" y="2064774"/>
            <a:ext cx="8915400" cy="3777622"/>
          </a:xfrm>
        </p:spPr>
        <p:txBody>
          <a:bodyPr>
            <a:normAutofit lnSpcReduction="10000"/>
          </a:bodyPr>
          <a:lstStyle/>
          <a:p>
            <a:r>
              <a:rPr lang="el-GR" b="1" dirty="0"/>
              <a:t>Ομάδα 2 (Λεωφορείο)</a:t>
            </a:r>
            <a:r>
              <a:rPr lang="en-US" b="1" dirty="0"/>
              <a:t>:</a:t>
            </a:r>
            <a:endParaRPr lang="el-GR" b="1" dirty="0"/>
          </a:p>
          <a:p>
            <a:pPr marL="0" indent="0">
              <a:buNone/>
            </a:pPr>
            <a:r>
              <a:rPr lang="el-GR" dirty="0"/>
              <a:t>Η 2η ομάδα επιβιβάστηκε στο λεωφορείο της γραμμής 2 στις 7:35 π.μ. και πραγματοποίησε 4 δρομολόγια, καταγράφοντας 129 επιβάτες. Μετρήθηκαν οι χρόνοι παραμονής στις στάσεις, οι χρόνοι μετάβασης και η χρήση </a:t>
            </a:r>
            <a:r>
              <a:rPr lang="el-GR" dirty="0" err="1"/>
              <a:t>λεωφορειολωρίδας</a:t>
            </a:r>
            <a:r>
              <a:rPr lang="el-GR" dirty="0"/>
              <a:t>, με συνολική διάρκεια μέτρησης 2 ώρες και 9 λεπτά.</a:t>
            </a:r>
          </a:p>
          <a:p>
            <a:r>
              <a:rPr lang="el-GR" b="1" dirty="0"/>
              <a:t>ΣΗΜΕΙΩΣΗ</a:t>
            </a:r>
            <a:r>
              <a:rPr lang="en-US" b="1" dirty="0"/>
              <a:t>:</a:t>
            </a:r>
            <a:endParaRPr lang="el-GR" b="1" dirty="0"/>
          </a:p>
          <a:p>
            <a:pPr marL="0" indent="0">
              <a:buNone/>
            </a:pPr>
            <a:r>
              <a:rPr lang="el-GR" dirty="0"/>
              <a:t>Στο δρομολόγιο προς Αμπελόκηπους, η πλειοψηφία των επιβατών ήταν νεαρής ηλικίας (15-25 ετών), με πολλές αποβιβάσεις κοντά σε σχολεία και το Πανεπιστήμιο Θεσσαλίας. Επίσης, παρατηρήθηκε μεγάλος αριθμός σταθμευμένων οχημάτων σε στάσεις των οδών Αναλήψεως και Αναπαύσεως, αναγκάζοντας το λεωφορείο να σταματάει πιο μακριά από το κράσπεδο, με αποτέλεσμα τη διακοπή κυκλοφορίας και δυσκολία στην προσβασιμότητα των επιβατών</a:t>
            </a:r>
            <a:endParaRPr lang="el-GR" b="1" dirty="0"/>
          </a:p>
        </p:txBody>
      </p:sp>
    </p:spTree>
    <p:extLst>
      <p:ext uri="{BB962C8B-B14F-4D97-AF65-F5344CB8AC3E}">
        <p14:creationId xmlns:p14="http://schemas.microsoft.com/office/powerpoint/2010/main" val="61301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6D0D9E5-100C-085E-579E-790BE00BAEF9}"/>
              </a:ext>
            </a:extLst>
          </p:cNvPr>
          <p:cNvSpPr>
            <a:spLocks noGrp="1"/>
          </p:cNvSpPr>
          <p:nvPr>
            <p:ph type="title"/>
          </p:nvPr>
        </p:nvSpPr>
        <p:spPr>
          <a:xfrm>
            <a:off x="1687669" y="624110"/>
            <a:ext cx="4137059" cy="1280890"/>
          </a:xfrm>
        </p:spPr>
        <p:txBody>
          <a:bodyPr>
            <a:normAutofit/>
          </a:bodyPr>
          <a:lstStyle/>
          <a:p>
            <a:r>
              <a:rPr lang="el-GR" sz="3200" dirty="0"/>
              <a:t>ΔΕΙΓΜΑΤΟΛΗΨΙΑ(4)</a:t>
            </a:r>
          </a:p>
        </p:txBody>
      </p:sp>
      <p:sp>
        <p:nvSpPr>
          <p:cNvPr id="3" name="Θέση περιεχομένου 2">
            <a:extLst>
              <a:ext uri="{FF2B5EF4-FFF2-40B4-BE49-F238E27FC236}">
                <a16:creationId xmlns:a16="http://schemas.microsoft.com/office/drawing/2014/main" id="{3A4C1554-8C10-641B-934F-D9DEFD945F73}"/>
              </a:ext>
            </a:extLst>
          </p:cNvPr>
          <p:cNvSpPr>
            <a:spLocks noGrp="1"/>
          </p:cNvSpPr>
          <p:nvPr>
            <p:ph idx="1"/>
          </p:nvPr>
        </p:nvSpPr>
        <p:spPr>
          <a:xfrm>
            <a:off x="1683956" y="2133600"/>
            <a:ext cx="3701960" cy="4015991"/>
          </a:xfrm>
        </p:spPr>
        <p:txBody>
          <a:bodyPr>
            <a:normAutofit/>
          </a:bodyPr>
          <a:lstStyle/>
          <a:p>
            <a:pPr>
              <a:lnSpc>
                <a:spcPct val="90000"/>
              </a:lnSpc>
            </a:pPr>
            <a:r>
              <a:rPr lang="el-GR" sz="1600" b="1" dirty="0">
                <a:solidFill>
                  <a:srgbClr val="000000"/>
                </a:solidFill>
              </a:rPr>
              <a:t>Ερωτηματολόγια</a:t>
            </a:r>
            <a:r>
              <a:rPr lang="en-US" sz="1600" b="1" dirty="0">
                <a:solidFill>
                  <a:srgbClr val="000000"/>
                </a:solidFill>
              </a:rPr>
              <a:t>:</a:t>
            </a:r>
            <a:endParaRPr lang="el-GR" sz="1600" b="1" dirty="0">
              <a:solidFill>
                <a:srgbClr val="000000"/>
              </a:solidFill>
            </a:endParaRPr>
          </a:p>
          <a:p>
            <a:pPr marL="0" indent="0">
              <a:lnSpc>
                <a:spcPct val="90000"/>
              </a:lnSpc>
              <a:buNone/>
            </a:pPr>
            <a:r>
              <a:rPr lang="el-GR" sz="1600" dirty="0">
                <a:solidFill>
                  <a:srgbClr val="000000"/>
                </a:solidFill>
              </a:rPr>
              <a:t>Οι δύο ομάδες συλλέξαν δεδομένα μέσω ερωτηματολογίου, όπου 62 από τους 75 ερωτηθέντες (82,7%) απάντησαν σε ερωτήσεις σχετικά με τη συχνότητα χρήσης λεωφορείου, τον χρόνο μετακίνησης, την αξιοπιστία των δρομολογίων, την καθαριότητα, την τιμή του εισιτηρίου, την άνεση, την ασφάλεια, την απόσταση από τη στάση και τη συνολική ικανοποίηση από τις υπηρεσίες. </a:t>
            </a:r>
          </a:p>
          <a:p>
            <a:pPr marL="0" indent="0">
              <a:lnSpc>
                <a:spcPct val="90000"/>
              </a:lnSpc>
              <a:buNone/>
            </a:pPr>
            <a:r>
              <a:rPr lang="el-GR" sz="1600" dirty="0">
                <a:solidFill>
                  <a:srgbClr val="000000"/>
                </a:solidFill>
              </a:rPr>
              <a:t>Τα αποτελέσματα αναλύονται και σχολιάζονται παρακάτω.</a:t>
            </a:r>
            <a:endParaRPr lang="el-GR" sz="1600" b="1" dirty="0">
              <a:solidFill>
                <a:srgbClr val="000000"/>
              </a:solidFill>
            </a:endParaRPr>
          </a:p>
        </p:txBody>
      </p:sp>
      <p:pic>
        <p:nvPicPr>
          <p:cNvPr id="4" name="Εικόνα 3">
            <a:extLst>
              <a:ext uri="{FF2B5EF4-FFF2-40B4-BE49-F238E27FC236}">
                <a16:creationId xmlns:a16="http://schemas.microsoft.com/office/drawing/2014/main" id="{1957CB85-63C1-06CC-497A-89E18420C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918479" y="1105319"/>
            <a:ext cx="6129495" cy="4893547"/>
          </a:xfrm>
          <a:prstGeom prst="rect">
            <a:avLst/>
          </a:prstGeom>
          <a:noFill/>
        </p:spPr>
      </p:pic>
    </p:spTree>
    <p:extLst>
      <p:ext uri="{BB962C8B-B14F-4D97-AF65-F5344CB8AC3E}">
        <p14:creationId xmlns:p14="http://schemas.microsoft.com/office/powerpoint/2010/main" val="202421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E72D5916-9B9C-56AD-1F21-FA48DC38ECAA}"/>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74B6B67-D546-EA19-B414-7606965D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CB9FE736-B1BF-0572-5F2F-1FA08AE2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8564ECC3-D544-CEB5-49CE-F6DEAAC06E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E1942365-50DA-BDF9-6D82-7A3B966B6E0A}"/>
              </a:ext>
            </a:extLst>
          </p:cNvPr>
          <p:cNvPicPr>
            <a:picLocks noChangeAspect="1"/>
          </p:cNvPicPr>
          <p:nvPr/>
        </p:nvPicPr>
        <p:blipFill>
          <a:blip r:embed="rId2">
            <a:extLst>
              <a:ext uri="{28A0092B-C50C-407E-A947-70E740481C1C}">
                <a14:useLocalDpi xmlns:a14="http://schemas.microsoft.com/office/drawing/2010/main" val="0"/>
              </a:ext>
            </a:extLst>
          </a:blip>
          <a:srcRect t="21875" b="21875"/>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C79B780B-12A6-26A3-7427-23731DE6C38B}"/>
              </a:ext>
            </a:extLst>
          </p:cNvPr>
          <p:cNvSpPr>
            <a:spLocks noGrp="1"/>
          </p:cNvSpPr>
          <p:nvPr>
            <p:ph type="title"/>
          </p:nvPr>
        </p:nvSpPr>
        <p:spPr>
          <a:xfrm>
            <a:off x="1207657" y="1484675"/>
            <a:ext cx="8339466" cy="2858724"/>
          </a:xfrm>
        </p:spPr>
        <p:txBody>
          <a:bodyPr vert="horz" lIns="91440" tIns="45720" rIns="91440" bIns="45720" rtlCol="0" anchor="b">
            <a:normAutofit fontScale="90000"/>
          </a:bodyPr>
          <a:lstStyle/>
          <a:p>
            <a:r>
              <a:rPr lang="el-GR" sz="8000" dirty="0"/>
              <a:t>ΑΝΑΛΥΣΗ-ΕΠΕΞΕΡΓΑΣΙΑ ΔΕΔΟΜΕΝΩΝ(ΣΤΑΣΗ)</a:t>
            </a:r>
            <a:endParaRPr lang="en-US" sz="8000" dirty="0"/>
          </a:p>
        </p:txBody>
      </p:sp>
      <p:cxnSp>
        <p:nvCxnSpPr>
          <p:cNvPr id="33" name="Straight Connector 32">
            <a:extLst>
              <a:ext uri="{FF2B5EF4-FFF2-40B4-BE49-F238E27FC236}">
                <a16:creationId xmlns:a16="http://schemas.microsoft.com/office/drawing/2014/main" id="{F20DF159-FB1E-BD54-493A-56A6406BD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F2CC64C-FFE3-7902-DD6C-D0688D850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C26D293A-23E7-1B79-19B6-9CA4BA428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260266727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1CE4DF4-A94C-9DBD-B3B4-0D55B42F434D}"/>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ΔΕΔΟΜΕΝΩΝ(1)</a:t>
            </a:r>
          </a:p>
        </p:txBody>
      </p:sp>
      <p:sp>
        <p:nvSpPr>
          <p:cNvPr id="3" name="Θέση περιεχομένου 2">
            <a:extLst>
              <a:ext uri="{FF2B5EF4-FFF2-40B4-BE49-F238E27FC236}">
                <a16:creationId xmlns:a16="http://schemas.microsoft.com/office/drawing/2014/main" id="{31E67ED4-8B33-0D88-745F-4A5269F20CF6}"/>
              </a:ext>
            </a:extLst>
          </p:cNvPr>
          <p:cNvSpPr>
            <a:spLocks noGrp="1"/>
          </p:cNvSpPr>
          <p:nvPr>
            <p:ph idx="1"/>
          </p:nvPr>
        </p:nvSpPr>
        <p:spPr>
          <a:xfrm>
            <a:off x="1687669" y="2053212"/>
            <a:ext cx="3671815" cy="3845169"/>
          </a:xfrm>
        </p:spPr>
        <p:txBody>
          <a:bodyPr>
            <a:normAutofit/>
          </a:bodyPr>
          <a:lstStyle/>
          <a:p>
            <a:r>
              <a:rPr lang="el-GR" sz="1600" dirty="0">
                <a:solidFill>
                  <a:srgbClr val="000000"/>
                </a:solidFill>
              </a:rPr>
              <a:t>Η ανάλυση δεδομένων έγινε στο R Studio, χρησιμοποιώντας εξειδικευμένα πακέτα για διαχείριση, μετασχηματισμό και οπτικοποίηση δεδομένων. Το R </a:t>
            </a:r>
            <a:r>
              <a:rPr lang="el-GR" sz="1600" dirty="0" err="1">
                <a:solidFill>
                  <a:srgbClr val="000000"/>
                </a:solidFill>
              </a:rPr>
              <a:t>Studio</a:t>
            </a:r>
            <a:r>
              <a:rPr lang="el-GR" sz="1600" dirty="0">
                <a:solidFill>
                  <a:srgbClr val="000000"/>
                </a:solidFill>
              </a:rPr>
              <a:t> διευκόλυνε την αυτοματοποίηση και τη βελτίωση της ακρίβειας. Μετά από επισκόπηση των δεδομένων, εντοπίστηκαν και διορθώθηκαν προβλήματα, όπως ελλιπείς ή διπλότυπες τιμές, προετοιμάζοντάς τα για ανάλυση.</a:t>
            </a:r>
          </a:p>
        </p:txBody>
      </p:sp>
      <p:pic>
        <p:nvPicPr>
          <p:cNvPr id="4" name="Εικόνα 3" descr="Εικόνα που περιέχει κείμενο, στιγμιότυπο οθόνης, λογισμικό, γραμματοσειρά&#10;&#10;Περιγραφή που δημιουργήθηκε αυτόματα">
            <a:extLst>
              <a:ext uri="{FF2B5EF4-FFF2-40B4-BE49-F238E27FC236}">
                <a16:creationId xmlns:a16="http://schemas.microsoft.com/office/drawing/2014/main" id="{9CBBCB55-15B1-B062-224F-DBBBBD06E58F}"/>
              </a:ext>
            </a:extLst>
          </p:cNvPr>
          <p:cNvPicPr>
            <a:picLocks noChangeAspect="1"/>
          </p:cNvPicPr>
          <p:nvPr/>
        </p:nvPicPr>
        <p:blipFill>
          <a:blip r:embed="rId2"/>
          <a:stretch>
            <a:fillRect/>
          </a:stretch>
        </p:blipFill>
        <p:spPr>
          <a:xfrm>
            <a:off x="6091916" y="1749339"/>
            <a:ext cx="5451627" cy="3586336"/>
          </a:xfrm>
          <a:prstGeom prst="rect">
            <a:avLst/>
          </a:prstGeom>
        </p:spPr>
      </p:pic>
    </p:spTree>
    <p:extLst>
      <p:ext uri="{BB962C8B-B14F-4D97-AF65-F5344CB8AC3E}">
        <p14:creationId xmlns:p14="http://schemas.microsoft.com/office/powerpoint/2010/main" val="139146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A3C8A8B-57F0-1657-3B87-93E0C73278D6}"/>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ΔΕΔΟΜΕΝΩΝ(2)</a:t>
            </a:r>
          </a:p>
        </p:txBody>
      </p:sp>
      <p:sp>
        <p:nvSpPr>
          <p:cNvPr id="3" name="Θέση περιεχομένου 2">
            <a:extLst>
              <a:ext uri="{FF2B5EF4-FFF2-40B4-BE49-F238E27FC236}">
                <a16:creationId xmlns:a16="http://schemas.microsoft.com/office/drawing/2014/main" id="{36C9D314-E583-D1F3-B4EF-2D3D997939E9}"/>
              </a:ext>
            </a:extLst>
          </p:cNvPr>
          <p:cNvSpPr>
            <a:spLocks noGrp="1"/>
          </p:cNvSpPr>
          <p:nvPr>
            <p:ph idx="1"/>
          </p:nvPr>
        </p:nvSpPr>
        <p:spPr>
          <a:xfrm>
            <a:off x="940378" y="1982874"/>
            <a:ext cx="3852686" cy="2769996"/>
          </a:xfrm>
        </p:spPr>
        <p:txBody>
          <a:bodyPr>
            <a:normAutofit/>
          </a:bodyPr>
          <a:lstStyle/>
          <a:p>
            <a:r>
              <a:rPr lang="el-GR" sz="1600" b="1" dirty="0">
                <a:solidFill>
                  <a:srgbClr val="000000"/>
                </a:solidFill>
              </a:rPr>
              <a:t>Έλεγχος συσχέτισης για το ερωτηματολόγιο στην στάση και στο λεωφορείο</a:t>
            </a:r>
            <a:r>
              <a:rPr lang="en-US" sz="1600" b="1" dirty="0">
                <a:solidFill>
                  <a:srgbClr val="000000"/>
                </a:solidFill>
              </a:rPr>
              <a:t>:</a:t>
            </a:r>
            <a:endParaRPr lang="el-GR" sz="1600" b="1" dirty="0">
              <a:solidFill>
                <a:srgbClr val="000000"/>
              </a:solidFill>
            </a:endParaRPr>
          </a:p>
          <a:p>
            <a:pPr marL="0" indent="0">
              <a:buNone/>
            </a:pPr>
            <a:r>
              <a:rPr lang="el-GR" dirty="0">
                <a:solidFill>
                  <a:srgbClr val="000000"/>
                </a:solidFill>
              </a:rPr>
              <a:t>Οι έλεγχοι συσχέτισης έγιναν για να μελετηθούν οι σχέσεις μεταξύ δύο μεταβλητών, χρησιμοποιώντας μεθόδους όπως το ANOVA, το Χ² και οι πίνακες συσχέτισης.</a:t>
            </a:r>
            <a:endParaRPr lang="el-GR" b="1" dirty="0">
              <a:solidFill>
                <a:srgbClr val="000000"/>
              </a:solidFill>
            </a:endParaRPr>
          </a:p>
        </p:txBody>
      </p:sp>
      <p:pic>
        <p:nvPicPr>
          <p:cNvPr id="8" name="Picture 7" descr="A blue squares with black text&#10;&#10;Description automatically generated">
            <a:extLst>
              <a:ext uri="{FF2B5EF4-FFF2-40B4-BE49-F238E27FC236}">
                <a16:creationId xmlns:a16="http://schemas.microsoft.com/office/drawing/2014/main" id="{9C85461A-2D4A-52C5-DC22-51AD80DDD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531" y="1218913"/>
            <a:ext cx="3150111" cy="1771937"/>
          </a:xfrm>
          <a:prstGeom prst="rect">
            <a:avLst/>
          </a:prstGeom>
        </p:spPr>
      </p:pic>
      <p:pic>
        <p:nvPicPr>
          <p:cNvPr id="10" name="Picture 9" descr="A close-up of a graph&#10;&#10;Description automatically generated">
            <a:extLst>
              <a:ext uri="{FF2B5EF4-FFF2-40B4-BE49-F238E27FC236}">
                <a16:creationId xmlns:a16="http://schemas.microsoft.com/office/drawing/2014/main" id="{DC909550-27A5-0C66-3671-F4BB54820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7303" y="1218913"/>
            <a:ext cx="3150111" cy="1771937"/>
          </a:xfrm>
          <a:prstGeom prst="rect">
            <a:avLst/>
          </a:prstGeom>
        </p:spPr>
      </p:pic>
      <p:pic>
        <p:nvPicPr>
          <p:cNvPr id="12" name="Picture 11" descr="A red and blue squares&#10;&#10;Description automatically generated">
            <a:extLst>
              <a:ext uri="{FF2B5EF4-FFF2-40B4-BE49-F238E27FC236}">
                <a16:creationId xmlns:a16="http://schemas.microsoft.com/office/drawing/2014/main" id="{F08410B3-C95F-68BF-8BA5-FB27D025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083" y="2990850"/>
            <a:ext cx="4924439" cy="2769997"/>
          </a:xfrm>
          <a:prstGeom prst="rect">
            <a:avLst/>
          </a:prstGeom>
        </p:spPr>
      </p:pic>
    </p:spTree>
    <p:extLst>
      <p:ext uri="{BB962C8B-B14F-4D97-AF65-F5344CB8AC3E}">
        <p14:creationId xmlns:p14="http://schemas.microsoft.com/office/powerpoint/2010/main" val="2285720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0A3FBC6-6EDE-7566-0524-3E6789C976FF}"/>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ΔΕΔΟΜΕΝΩΝ(3)</a:t>
            </a:r>
          </a:p>
        </p:txBody>
      </p:sp>
      <p:sp>
        <p:nvSpPr>
          <p:cNvPr id="3" name="Θέση περιεχομένου 2">
            <a:extLst>
              <a:ext uri="{FF2B5EF4-FFF2-40B4-BE49-F238E27FC236}">
                <a16:creationId xmlns:a16="http://schemas.microsoft.com/office/drawing/2014/main" id="{E59BE59D-E3EF-D067-1E1A-BD069C0324BF}"/>
              </a:ext>
            </a:extLst>
          </p:cNvPr>
          <p:cNvSpPr>
            <a:spLocks noGrp="1"/>
          </p:cNvSpPr>
          <p:nvPr>
            <p:ph idx="1"/>
          </p:nvPr>
        </p:nvSpPr>
        <p:spPr>
          <a:xfrm>
            <a:off x="1402602" y="2117127"/>
            <a:ext cx="3842637" cy="3777622"/>
          </a:xfrm>
        </p:spPr>
        <p:txBody>
          <a:bodyPr>
            <a:normAutofit/>
          </a:bodyPr>
          <a:lstStyle/>
          <a:p>
            <a:r>
              <a:rPr lang="el-GR" sz="1600" b="1" dirty="0">
                <a:solidFill>
                  <a:srgbClr val="000000"/>
                </a:solidFill>
              </a:rPr>
              <a:t>Αποτελέσματα </a:t>
            </a:r>
            <a:r>
              <a:rPr lang="en-US" sz="1600" b="1" dirty="0">
                <a:solidFill>
                  <a:srgbClr val="000000"/>
                </a:solidFill>
              </a:rPr>
              <a:t>Anova Test:</a:t>
            </a:r>
            <a:endParaRPr lang="el-GR" sz="1600" b="1" dirty="0">
              <a:solidFill>
                <a:srgbClr val="000000"/>
              </a:solidFill>
            </a:endParaRPr>
          </a:p>
          <a:p>
            <a:pPr marL="0" indent="0">
              <a:buNone/>
            </a:pPr>
            <a:r>
              <a:rPr lang="el-GR" sz="1600" dirty="0">
                <a:solidFill>
                  <a:srgbClr val="000000"/>
                </a:solidFill>
              </a:rPr>
              <a:t>Τα αποτελέσματα του ANOVA δείχνουν υψηλή τιμή F-</a:t>
            </a:r>
            <a:r>
              <a:rPr lang="en-US" sz="1600" dirty="0">
                <a:solidFill>
                  <a:srgbClr val="000000"/>
                </a:solidFill>
              </a:rPr>
              <a:t>value</a:t>
            </a:r>
            <a:r>
              <a:rPr lang="el-GR" sz="1600" dirty="0">
                <a:solidFill>
                  <a:srgbClr val="000000"/>
                </a:solidFill>
              </a:rPr>
              <a:t>, υποδεικνύοντας σημαντική σχέση μεταξύ της συχνότητας χρήσης του λεωφορείου και του βαθμού ικανοποίησης των ερωτηθέντων σχετικά με τον χρόνο αναμονής στη στάση και το κόστος του εισιτηρίου. Στην πάνω εικόνα βλέπουμε τα αποτελέσματα για του ερωτηθέντες στο λεωφορείο και στην κάτω, αντίστοιχα, για την στάση</a:t>
            </a:r>
            <a:endParaRPr lang="el-GR" sz="1600" b="1" dirty="0">
              <a:solidFill>
                <a:srgbClr val="000000"/>
              </a:solidFill>
            </a:endParaRPr>
          </a:p>
        </p:txBody>
      </p:sp>
      <p:pic>
        <p:nvPicPr>
          <p:cNvPr id="7" name="Picture 6" descr="A blue squares with black text&#10;&#10;Description automatically generated">
            <a:extLst>
              <a:ext uri="{FF2B5EF4-FFF2-40B4-BE49-F238E27FC236}">
                <a16:creationId xmlns:a16="http://schemas.microsoft.com/office/drawing/2014/main" id="{AADD769B-2DF3-F0B6-E018-2D4E02C59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274" y="624110"/>
            <a:ext cx="5232400" cy="2943225"/>
          </a:xfrm>
          <a:prstGeom prst="rect">
            <a:avLst/>
          </a:prstGeom>
        </p:spPr>
      </p:pic>
      <p:pic>
        <p:nvPicPr>
          <p:cNvPr id="9" name="Picture 8" descr="A blue squares with black text&#10;&#10;Description automatically generated">
            <a:extLst>
              <a:ext uri="{FF2B5EF4-FFF2-40B4-BE49-F238E27FC236}">
                <a16:creationId xmlns:a16="http://schemas.microsoft.com/office/drawing/2014/main" id="{A20B9FBD-40A1-58A5-3135-3E22EFC23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274" y="3567335"/>
            <a:ext cx="5232402" cy="2943226"/>
          </a:xfrm>
          <a:prstGeom prst="rect">
            <a:avLst/>
          </a:prstGeom>
        </p:spPr>
      </p:pic>
    </p:spTree>
    <p:extLst>
      <p:ext uri="{BB962C8B-B14F-4D97-AF65-F5344CB8AC3E}">
        <p14:creationId xmlns:p14="http://schemas.microsoft.com/office/powerpoint/2010/main" val="2776009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7419F47-9DFA-B508-728D-E10ABCB65916}"/>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ΔΕΔΟΜΕΝΩΝ(4)</a:t>
            </a:r>
          </a:p>
        </p:txBody>
      </p:sp>
      <p:sp>
        <p:nvSpPr>
          <p:cNvPr id="3" name="Θέση περιεχομένου 2">
            <a:extLst>
              <a:ext uri="{FF2B5EF4-FFF2-40B4-BE49-F238E27FC236}">
                <a16:creationId xmlns:a16="http://schemas.microsoft.com/office/drawing/2014/main" id="{8217D95E-FD87-4A87-4960-19E10E03542B}"/>
              </a:ext>
            </a:extLst>
          </p:cNvPr>
          <p:cNvSpPr>
            <a:spLocks noGrp="1"/>
          </p:cNvSpPr>
          <p:nvPr>
            <p:ph idx="1"/>
          </p:nvPr>
        </p:nvSpPr>
        <p:spPr>
          <a:xfrm>
            <a:off x="1412651" y="1994521"/>
            <a:ext cx="4140772" cy="3995895"/>
          </a:xfrm>
        </p:spPr>
        <p:txBody>
          <a:bodyPr>
            <a:normAutofit/>
          </a:bodyPr>
          <a:lstStyle/>
          <a:p>
            <a:r>
              <a:rPr lang="el-GR" sz="1600" b="1" dirty="0">
                <a:solidFill>
                  <a:srgbClr val="000000"/>
                </a:solidFill>
              </a:rPr>
              <a:t>Αποτελέσματα </a:t>
            </a:r>
            <a:r>
              <a:rPr lang="en-US" sz="1600" b="1" dirty="0">
                <a:solidFill>
                  <a:srgbClr val="000000"/>
                </a:solidFill>
              </a:rPr>
              <a:t>chi-square Test:</a:t>
            </a:r>
            <a:endParaRPr lang="el-GR" sz="1600" b="1" dirty="0">
              <a:solidFill>
                <a:srgbClr val="000000"/>
              </a:solidFill>
            </a:endParaRPr>
          </a:p>
          <a:p>
            <a:pPr marL="0" indent="0">
              <a:buNone/>
            </a:pPr>
            <a:r>
              <a:rPr lang="el-GR" sz="1600" dirty="0">
                <a:solidFill>
                  <a:srgbClr val="000000"/>
                </a:solidFill>
              </a:rPr>
              <a:t>Τα γραφήματα που ακολουθούν απεικονίζουν τις p-</a:t>
            </a:r>
            <a:r>
              <a:rPr lang="el-GR" sz="1600" dirty="0" err="1">
                <a:solidFill>
                  <a:srgbClr val="000000"/>
                </a:solidFill>
              </a:rPr>
              <a:t>values</a:t>
            </a:r>
            <a:r>
              <a:rPr lang="el-GR" sz="1600" dirty="0">
                <a:solidFill>
                  <a:srgbClr val="000000"/>
                </a:solidFill>
              </a:rPr>
              <a:t> των αποτελεσμάτων του Χ² </a:t>
            </a:r>
            <a:r>
              <a:rPr lang="el-GR" sz="1600" dirty="0" err="1">
                <a:solidFill>
                  <a:srgbClr val="000000"/>
                </a:solidFill>
              </a:rPr>
              <a:t>Test</a:t>
            </a:r>
            <a:r>
              <a:rPr lang="el-GR" sz="1600" dirty="0">
                <a:solidFill>
                  <a:srgbClr val="000000"/>
                </a:solidFill>
              </a:rPr>
              <a:t> για τη συσχέτιση ζευγών μεταβλητών. Στη χρωματική κλίμακα, το μπλε δείχνει χαμηλές τιμές p (p &lt; 0.05), υποδεικνύοντας στατιστικά σημαντική συσχέτιση, ενώ το κόκκινο αντιστοιχεί σε υψηλές τιμές p (p &gt; 0.05), υποδηλώνοντας απουσία στατιστικά σημαντικής συσχέτισης. Στο επάνω γράφημα φαίνονται τα αποτελέσματα για τις μετρήσεις στο λεωφορείο, ενώ στην κάτω για τη στάση. </a:t>
            </a:r>
            <a:endParaRPr lang="el-GR" sz="1600" b="1" dirty="0">
              <a:solidFill>
                <a:srgbClr val="000000"/>
              </a:solidFill>
            </a:endParaRPr>
          </a:p>
        </p:txBody>
      </p:sp>
      <p:pic>
        <p:nvPicPr>
          <p:cNvPr id="5" name="Picture 4" descr="A red and blue squares&#10;&#10;Description automatically generated">
            <a:extLst>
              <a:ext uri="{FF2B5EF4-FFF2-40B4-BE49-F238E27FC236}">
                <a16:creationId xmlns:a16="http://schemas.microsoft.com/office/drawing/2014/main" id="{6B7D5089-BC77-1969-0D19-D72F21C9E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025" y="432621"/>
            <a:ext cx="5553421" cy="3123799"/>
          </a:xfrm>
          <a:prstGeom prst="rect">
            <a:avLst/>
          </a:prstGeom>
        </p:spPr>
      </p:pic>
      <p:pic>
        <p:nvPicPr>
          <p:cNvPr id="7" name="Picture 6" descr="A red and blue squares&#10;&#10;Description automatically generated">
            <a:extLst>
              <a:ext uri="{FF2B5EF4-FFF2-40B4-BE49-F238E27FC236}">
                <a16:creationId xmlns:a16="http://schemas.microsoft.com/office/drawing/2014/main" id="{EC202985-73C4-97D6-0DEA-36E717A9D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024" y="3556420"/>
            <a:ext cx="5553421" cy="3123799"/>
          </a:xfrm>
          <a:prstGeom prst="rect">
            <a:avLst/>
          </a:prstGeom>
        </p:spPr>
      </p:pic>
    </p:spTree>
    <p:extLst>
      <p:ext uri="{BB962C8B-B14F-4D97-AF65-F5344CB8AC3E}">
        <p14:creationId xmlns:p14="http://schemas.microsoft.com/office/powerpoint/2010/main" val="625028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788F4D-9CCC-C1C0-B3C4-CEB5B81E8B21}"/>
              </a:ext>
            </a:extLst>
          </p:cNvPr>
          <p:cNvSpPr>
            <a:spLocks noGrp="1"/>
          </p:cNvSpPr>
          <p:nvPr>
            <p:ph type="title"/>
          </p:nvPr>
        </p:nvSpPr>
        <p:spPr>
          <a:xfrm>
            <a:off x="2060851" y="624111"/>
            <a:ext cx="4790008" cy="1094158"/>
          </a:xfrm>
        </p:spPr>
        <p:txBody>
          <a:bodyPr>
            <a:normAutofit/>
          </a:bodyPr>
          <a:lstStyle/>
          <a:p>
            <a:pPr>
              <a:lnSpc>
                <a:spcPct val="90000"/>
              </a:lnSpc>
            </a:pPr>
            <a:r>
              <a:rPr lang="el-GR" sz="3100" dirty="0"/>
              <a:t>ΑΝΑΛΥΣΗ-ΕΠΕΞΕΡΓΑΣΙΑ ΔΕΔΟΜΕΝΩΝ(5)</a:t>
            </a:r>
          </a:p>
        </p:txBody>
      </p:sp>
      <p:sp>
        <p:nvSpPr>
          <p:cNvPr id="3" name="Θέση περιεχομένου 2">
            <a:extLst>
              <a:ext uri="{FF2B5EF4-FFF2-40B4-BE49-F238E27FC236}">
                <a16:creationId xmlns:a16="http://schemas.microsoft.com/office/drawing/2014/main" id="{7F464DF7-D21F-7E96-0754-D2B6E427207C}"/>
              </a:ext>
            </a:extLst>
          </p:cNvPr>
          <p:cNvSpPr>
            <a:spLocks noGrp="1"/>
          </p:cNvSpPr>
          <p:nvPr>
            <p:ph idx="1"/>
          </p:nvPr>
        </p:nvSpPr>
        <p:spPr>
          <a:xfrm>
            <a:off x="1815490" y="1937772"/>
            <a:ext cx="4802188" cy="3870755"/>
          </a:xfrm>
        </p:spPr>
        <p:txBody>
          <a:bodyPr>
            <a:normAutofit/>
          </a:bodyPr>
          <a:lstStyle/>
          <a:p>
            <a:r>
              <a:rPr lang="el-GR" b="1" dirty="0"/>
              <a:t>Τετραγωνικοί πίνακες συσχέτισης του </a:t>
            </a:r>
            <a:r>
              <a:rPr lang="en-US" b="1" dirty="0"/>
              <a:t>Pearson:</a:t>
            </a:r>
            <a:endParaRPr lang="el-GR" b="1" dirty="0"/>
          </a:p>
          <a:p>
            <a:pPr marL="0" indent="0">
              <a:buNone/>
            </a:pPr>
            <a:r>
              <a:rPr lang="el-GR" dirty="0"/>
              <a:t>Το διάγραμμα δείχνει τις συσχετίσεις </a:t>
            </a:r>
            <a:r>
              <a:rPr lang="el-GR" dirty="0" err="1"/>
              <a:t>Pearson</a:t>
            </a:r>
            <a:r>
              <a:rPr lang="el-GR" dirty="0"/>
              <a:t> (-1 έως 1), όπου το κόκκινο αντιπροσωπεύει θετική, το μπλε αρνητική, και ουδέτερα χρώματα ασθενείς ή μηδενικές συσχετίσεις. Ισχυρές θετικές συσχετίσεις παρατηρούνται μεταξύ συνολικής αξιολόγησης και παραγόντων όπως αξιοπιστία, ενώ αρνητικές εμφανίζονται μεταξύ ηλικίας και συχνότητας χρήσης λεωφορείων.</a:t>
            </a:r>
            <a:endParaRPr lang="el-GR" b="1" dirty="0"/>
          </a:p>
        </p:txBody>
      </p:sp>
      <p:pic>
        <p:nvPicPr>
          <p:cNvPr id="7" name="Picture 6" descr="A close-up of a graph&#10;&#10;Description automatically generated">
            <a:extLst>
              <a:ext uri="{FF2B5EF4-FFF2-40B4-BE49-F238E27FC236}">
                <a16:creationId xmlns:a16="http://schemas.microsoft.com/office/drawing/2014/main" id="{3C06A4CF-4F9E-5055-3265-2C8635F3F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270" y="624111"/>
            <a:ext cx="5044729" cy="2837660"/>
          </a:xfrm>
          <a:prstGeom prst="rect">
            <a:avLst/>
          </a:prstGeom>
        </p:spPr>
      </p:pic>
      <p:pic>
        <p:nvPicPr>
          <p:cNvPr id="9" name="Picture 8" descr="A close-up of a graph&#10;&#10;Description automatically generated">
            <a:extLst>
              <a:ext uri="{FF2B5EF4-FFF2-40B4-BE49-F238E27FC236}">
                <a16:creationId xmlns:a16="http://schemas.microsoft.com/office/drawing/2014/main" id="{90695758-06CB-3116-B0C5-68B2F1731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399" y="3461771"/>
            <a:ext cx="5181600" cy="2914650"/>
          </a:xfrm>
          <a:prstGeom prst="rect">
            <a:avLst/>
          </a:prstGeom>
        </p:spPr>
      </p:pic>
    </p:spTree>
    <p:extLst>
      <p:ext uri="{BB962C8B-B14F-4D97-AF65-F5344CB8AC3E}">
        <p14:creationId xmlns:p14="http://schemas.microsoft.com/office/powerpoint/2010/main" val="1409070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22E538FE-9715-CA71-1A54-5A380EE47A26}"/>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ΕΙΣΑΓΩΓΗ</a:t>
            </a:r>
          </a:p>
        </p:txBody>
      </p:sp>
      <p:pic>
        <p:nvPicPr>
          <p:cNvPr id="17" name="Θέση περιεχομένου 16" descr="Εικόνα που περιέχει ουρανός, εξωτερικός χώρος/ύπαιθρος, μέσο μεταφοράς, όχημα&#10;&#10;Περιγραφή που δημιουργήθηκε αυτόματα">
            <a:extLst>
              <a:ext uri="{FF2B5EF4-FFF2-40B4-BE49-F238E27FC236}">
                <a16:creationId xmlns:a16="http://schemas.microsoft.com/office/drawing/2014/main" id="{0F8914BF-E8C6-B316-CEDF-0B03E68D579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Lst>
          </a:blip>
          <a:srcRect l="22189" r="22256"/>
          <a:stretch/>
        </p:blipFill>
        <p:spPr>
          <a:xfrm>
            <a:off x="20" y="10"/>
            <a:ext cx="12191980" cy="6857990"/>
          </a:xfrm>
          <a:prstGeom prst="rect">
            <a:avLst/>
          </a:prstGeom>
        </p:spPr>
      </p:pic>
    </p:spTree>
    <p:extLst>
      <p:ext uri="{BB962C8B-B14F-4D97-AF65-F5344CB8AC3E}">
        <p14:creationId xmlns:p14="http://schemas.microsoft.com/office/powerpoint/2010/main" val="125665677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E5B60D5D-29A4-2D62-88D8-EF5E1F68D79D}"/>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52BC657F-EC25-08DD-E73B-1DE67D81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87B5905F-4FB7-A1D3-A52A-6EB9E514D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A95C9178-309A-803D-B30F-16FDA69AC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B77DB4EB-2572-3A5C-C3CD-72E4DEB25809}"/>
              </a:ext>
            </a:extLst>
          </p:cNvPr>
          <p:cNvPicPr>
            <a:picLocks noChangeAspect="1"/>
          </p:cNvPicPr>
          <p:nvPr/>
        </p:nvPicPr>
        <p:blipFill>
          <a:blip r:embed="rId2">
            <a:extLst>
              <a:ext uri="{28A0092B-C50C-407E-A947-70E740481C1C}">
                <a14:useLocalDpi xmlns:a14="http://schemas.microsoft.com/office/drawing/2010/main" val="0"/>
              </a:ext>
            </a:extLst>
          </a:blip>
          <a:srcRect t="7752" b="7752"/>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A3B963C9-8806-6F47-589F-B76C600DDC93}"/>
              </a:ext>
            </a:extLst>
          </p:cNvPr>
          <p:cNvSpPr>
            <a:spLocks noGrp="1"/>
          </p:cNvSpPr>
          <p:nvPr>
            <p:ph type="title"/>
          </p:nvPr>
        </p:nvSpPr>
        <p:spPr>
          <a:xfrm>
            <a:off x="1207656" y="1996739"/>
            <a:ext cx="9155543" cy="2346659"/>
          </a:xfrm>
        </p:spPr>
        <p:txBody>
          <a:bodyPr vert="horz" lIns="91440" tIns="45720" rIns="91440" bIns="45720" rtlCol="0" anchor="b">
            <a:normAutofit fontScale="90000"/>
          </a:bodyPr>
          <a:lstStyle/>
          <a:p>
            <a:r>
              <a:rPr lang="el-GR" sz="8000" dirty="0"/>
              <a:t>ΑΠΟΤΕΛΕΣΜΑΤΑ-ΕΠΕΞΕΡΓΑΣΙΑ ΔΕΔΟΜΕΝΩΝ(ΣΤΑΣΗ)</a:t>
            </a:r>
            <a:endParaRPr lang="en-US" sz="8000" dirty="0"/>
          </a:p>
        </p:txBody>
      </p:sp>
      <p:cxnSp>
        <p:nvCxnSpPr>
          <p:cNvPr id="33" name="Straight Connector 32">
            <a:extLst>
              <a:ext uri="{FF2B5EF4-FFF2-40B4-BE49-F238E27FC236}">
                <a16:creationId xmlns:a16="http://schemas.microsoft.com/office/drawing/2014/main" id="{769A1503-9FEC-0809-390C-CE533FBE2F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9B436CA-823E-D0C4-CFBA-CDBBF942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C0EF3223-B9E7-E0BD-4D84-5F62A0EFB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424300229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A6463A4-91C7-C6C7-CF9B-80EDA2F59833}"/>
              </a:ext>
            </a:extLst>
          </p:cNvPr>
          <p:cNvSpPr>
            <a:spLocks noGrp="1"/>
          </p:cNvSpPr>
          <p:nvPr>
            <p:ph type="title"/>
          </p:nvPr>
        </p:nvSpPr>
        <p:spPr>
          <a:xfrm>
            <a:off x="1687669" y="624110"/>
            <a:ext cx="4137059" cy="1280890"/>
          </a:xfrm>
        </p:spPr>
        <p:txBody>
          <a:bodyPr>
            <a:normAutofit fontScale="90000"/>
          </a:bodyPr>
          <a:lstStyle/>
          <a:p>
            <a:pPr>
              <a:lnSpc>
                <a:spcPct val="90000"/>
              </a:lnSpc>
            </a:pPr>
            <a:r>
              <a:rPr lang="el-GR" sz="2700" dirty="0"/>
              <a:t>ΑΠΟΤΕΛΕΣΜΑΤΑ ΕΠΕΞΕΡΓΑΣΙΑΣ ΔΕΔΟΜΕΝΩΝ(ΣΤΑΣΗ)(1)</a:t>
            </a:r>
          </a:p>
        </p:txBody>
      </p:sp>
      <mc:AlternateContent xmlns:mc="http://schemas.openxmlformats.org/markup-compatibility/2006">
        <mc:Choice xmlns:a14="http://schemas.microsoft.com/office/drawing/2010/main" Requires="a14">
          <p:sp>
            <p:nvSpPr>
              <p:cNvPr id="3" name="Θέση περιεχομένου 2">
                <a:extLst>
                  <a:ext uri="{FF2B5EF4-FFF2-40B4-BE49-F238E27FC236}">
                    <a16:creationId xmlns:a16="http://schemas.microsoft.com/office/drawing/2014/main" id="{21815244-B817-DDF9-E330-1E226C5A8AAA}"/>
                  </a:ext>
                </a:extLst>
              </p:cNvPr>
              <p:cNvSpPr>
                <a:spLocks noGrp="1"/>
              </p:cNvSpPr>
              <p:nvPr>
                <p:ph idx="1"/>
              </p:nvPr>
            </p:nvSpPr>
            <p:spPr>
              <a:xfrm>
                <a:off x="723482" y="1828801"/>
                <a:ext cx="5205046" cy="3537020"/>
              </a:xfrm>
            </p:spPr>
            <p:txBody>
              <a:bodyPr>
                <a:normAutofit lnSpcReduction="10000"/>
              </a:bodyPr>
              <a:lstStyle/>
              <a:p>
                <a:pPr marL="0" indent="0">
                  <a:lnSpc>
                    <a:spcPct val="90000"/>
                  </a:lnSpc>
                  <a:buNone/>
                </a:pPr>
                <a:r>
                  <a:rPr lang="el-GR" sz="1500" b="1" dirty="0">
                    <a:solidFill>
                      <a:srgbClr val="000000"/>
                    </a:solidFill>
                  </a:rPr>
                  <a:t>Αποτελέσματα επεξεργασίας δεδομένων</a:t>
                </a:r>
                <a:r>
                  <a:rPr lang="en-US" sz="1500" b="1" dirty="0">
                    <a:solidFill>
                      <a:srgbClr val="000000"/>
                    </a:solidFill>
                  </a:rPr>
                  <a:t>:</a:t>
                </a:r>
                <a:endParaRPr lang="el-GR" sz="1500" b="1" dirty="0">
                  <a:solidFill>
                    <a:srgbClr val="000000"/>
                  </a:solidFill>
                </a:endParaRPr>
              </a:p>
              <a:p>
                <a:pPr>
                  <a:lnSpc>
                    <a:spcPct val="90000"/>
                  </a:lnSpc>
                </a:pPr>
                <a:r>
                  <a:rPr lang="el-GR" sz="1500" b="1" dirty="0">
                    <a:solidFill>
                      <a:srgbClr val="000000"/>
                    </a:solidFill>
                  </a:rPr>
                  <a:t>Χρονοαποστάσεις</a:t>
                </a:r>
                <a:r>
                  <a:rPr lang="en-US" sz="1500" b="1" dirty="0">
                    <a:solidFill>
                      <a:srgbClr val="000000"/>
                    </a:solidFill>
                  </a:rPr>
                  <a:t>:</a:t>
                </a:r>
                <a:r>
                  <a:rPr lang="el-GR" sz="1500" b="1" dirty="0">
                    <a:solidFill>
                      <a:srgbClr val="000000"/>
                    </a:solidFill>
                  </a:rPr>
                  <a:t> </a:t>
                </a:r>
                <a:r>
                  <a:rPr lang="el-GR" sz="1500" dirty="0">
                    <a:solidFill>
                      <a:srgbClr val="000000"/>
                    </a:solidFill>
                  </a:rPr>
                  <a:t>Η χρονοαπόσταση είναι βασικό μέγεθος για τη συχνότητα δρομολογίων στις αστικές συγκοινωνίες, εκφράζοντας το διάστημα μεταξύ διαδοχικών αφίξεων οχημάτων και αξιολογώντας την πυκνότητα εξυπηρέτησης και υπολογίζεται από τον παρακάτω τύπο</a:t>
                </a:r>
                <a:r>
                  <a:rPr lang="en-US" sz="1500" dirty="0">
                    <a:solidFill>
                      <a:srgbClr val="000000"/>
                    </a:solidFill>
                  </a:rPr>
                  <a:t>:</a:t>
                </a:r>
                <a:endParaRPr lang="el-GR" sz="1500" dirty="0">
                  <a:solidFill>
                    <a:srgbClr val="000000"/>
                  </a:solidFill>
                </a:endParaRPr>
              </a:p>
              <a:p>
                <a:pPr marL="0" indent="0">
                  <a:lnSpc>
                    <a:spcPct val="90000"/>
                  </a:lnSpc>
                  <a:buNone/>
                </a:pPr>
                <a:endParaRPr lang="el-GR" sz="1500" dirty="0">
                  <a:solidFill>
                    <a:srgbClr val="000000"/>
                  </a:solidFill>
                </a:endParaRPr>
              </a:p>
              <a:p>
                <a:pPr marL="0" indent="0">
                  <a:lnSpc>
                    <a:spcPct val="90000"/>
                  </a:lnSpc>
                  <a:buNone/>
                </a:pPr>
                <a14:m>
                  <m:oMathPara xmlns:m="http://schemas.openxmlformats.org/officeDocument/2006/math">
                    <m:oMathParaPr>
                      <m:jc m:val="centerGroup"/>
                    </m:oMathParaPr>
                    <m:oMath xmlns:m="http://schemas.openxmlformats.org/officeDocument/2006/math">
                      <m:r>
                        <a:rPr lang="el-GR" sz="1200" i="1" kern="100">
                          <a:solidFill>
                            <a:srgbClr val="000000"/>
                          </a:solidFill>
                          <a:effectLst/>
                          <a:latin typeface="Cambria Math" panose="02040503050406030204" pitchFamily="18" charset="0"/>
                          <a:ea typeface="Aptos" panose="020B0004020202020204" pitchFamily="34" charset="0"/>
                        </a:rPr>
                        <m:t>𝛸𝜌𝜊𝜈𝜊𝛼𝜋</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𝜎𝜏𝛼𝜎𝜂</m:t>
                      </m:r>
                      <m:r>
                        <a:rPr lang="el-GR" sz="1200" i="1" kern="100">
                          <a:solidFill>
                            <a:srgbClr val="000000"/>
                          </a:solidFill>
                          <a:effectLst/>
                          <a:latin typeface="Cambria Math" panose="02040503050406030204" pitchFamily="18" charset="0"/>
                          <a:ea typeface="Aptos" panose="020B0004020202020204" pitchFamily="34" charset="0"/>
                        </a:rPr>
                        <m:t>=</m:t>
                      </m:r>
                      <m:f>
                        <m:fPr>
                          <m:ctrlPr>
                            <a:rPr lang="el-GR" sz="1200" i="1" kern="100">
                              <a:solidFill>
                                <a:srgbClr val="000000"/>
                              </a:solidFill>
                              <a:effectLst/>
                              <a:latin typeface="Cambria Math" panose="02040503050406030204" pitchFamily="18" charset="0"/>
                              <a:ea typeface="Aptos" panose="020B0004020202020204" pitchFamily="34" charset="0"/>
                            </a:rPr>
                          </m:ctrlPr>
                        </m:fPr>
                        <m:num>
                          <m:r>
                            <a:rPr lang="el-GR" sz="1200" i="1" kern="100">
                              <a:solidFill>
                                <a:srgbClr val="000000"/>
                              </a:solidFill>
                              <a:effectLst/>
                              <a:latin typeface="Cambria Math" panose="02040503050406030204" pitchFamily="18" charset="0"/>
                              <a:ea typeface="Aptos" panose="020B0004020202020204" pitchFamily="34" charset="0"/>
                            </a:rPr>
                            <m:t>60</m:t>
                          </m:r>
                        </m:num>
                        <m:den>
                          <m:r>
                            <a:rPr lang="el-GR" sz="1200" i="1" kern="100">
                              <a:solidFill>
                                <a:srgbClr val="000000"/>
                              </a:solidFill>
                              <a:effectLst/>
                              <a:latin typeface="Cambria Math" panose="02040503050406030204" pitchFamily="18" charset="0"/>
                              <a:ea typeface="Aptos" panose="020B0004020202020204" pitchFamily="34" charset="0"/>
                            </a:rPr>
                            <m:t>𝛢𝜌𝜄𝜃𝜇</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𝜍</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𝛼𝜑𝜄𝜉𝜀𝜔𝜈</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𝛾𝜌𝛼𝜇𝜇𝜂𝜍</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𝜎𝜀</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𝜇𝜄𝛼</m:t>
                          </m:r>
                          <m:r>
                            <a:rPr lang="el-GR" sz="1200" i="1" kern="100">
                              <a:solidFill>
                                <a:srgbClr val="000000"/>
                              </a:solidFill>
                              <a:effectLst/>
                              <a:latin typeface="Cambria Math" panose="02040503050406030204" pitchFamily="18" charset="0"/>
                              <a:ea typeface="Aptos" panose="020B0004020202020204" pitchFamily="34" charset="0"/>
                            </a:rPr>
                            <m:t> </m:t>
                          </m:r>
                          <m:r>
                            <a:rPr lang="el-GR" sz="1200" b="0" i="1" kern="100" smtClean="0">
                              <a:solidFill>
                                <a:srgbClr val="000000"/>
                              </a:solidFill>
                              <a:effectLst/>
                              <a:latin typeface="Cambria Math" panose="02040503050406030204" pitchFamily="18" charset="0"/>
                              <a:ea typeface="Aptos" panose="020B0004020202020204" pitchFamily="34" charset="0"/>
                            </a:rPr>
                            <m:t>𝜔</m:t>
                          </m:r>
                          <m:r>
                            <a:rPr lang="el-GR" sz="1200" i="1" kern="100">
                              <a:solidFill>
                                <a:srgbClr val="000000"/>
                              </a:solidFill>
                              <a:effectLst/>
                              <a:latin typeface="Cambria Math" panose="02040503050406030204" pitchFamily="18" charset="0"/>
                              <a:ea typeface="Aptos" panose="020B0004020202020204" pitchFamily="34" charset="0"/>
                            </a:rPr>
                            <m:t>𝜌𝛼</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𝛴𝜐𝜒𝜈</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𝜏𝜂𝜏𝛼</m:t>
                          </m:r>
                          <m:r>
                            <a:rPr lang="el-GR" sz="1200" i="1" kern="100">
                              <a:solidFill>
                                <a:srgbClr val="000000"/>
                              </a:solidFill>
                              <a:effectLst/>
                              <a:latin typeface="Cambria Math" panose="02040503050406030204" pitchFamily="18" charset="0"/>
                              <a:ea typeface="Aptos" panose="020B0004020202020204" pitchFamily="34" charset="0"/>
                            </a:rPr>
                            <m:t>)</m:t>
                          </m:r>
                        </m:den>
                      </m:f>
                    </m:oMath>
                  </m:oMathPara>
                </a14:m>
                <a:endParaRPr lang="el-GR" sz="1200" kern="100" dirty="0">
                  <a:solidFill>
                    <a:srgbClr val="000000"/>
                  </a:solidFill>
                  <a:latin typeface="Times New Roman" panose="02020603050405020304" pitchFamily="18" charset="0"/>
                  <a:ea typeface="Aptos" panose="020B0004020202020204" pitchFamily="34" charset="0"/>
                </a:endParaRPr>
              </a:p>
              <a:p>
                <a:pPr marL="0" indent="0">
                  <a:lnSpc>
                    <a:spcPct val="90000"/>
                  </a:lnSpc>
                  <a:buNone/>
                </a:pPr>
                <a:endParaRPr lang="el-GR" sz="1200" kern="100" dirty="0">
                  <a:solidFill>
                    <a:srgbClr val="000000"/>
                  </a:solidFill>
                  <a:effectLst/>
                  <a:latin typeface="Times New Roman" panose="02020603050405020304" pitchFamily="18" charset="0"/>
                  <a:ea typeface="Aptos" panose="020B0004020202020204" pitchFamily="34" charset="0"/>
                </a:endParaRPr>
              </a:p>
              <a:p>
                <a:pPr marL="0" indent="0">
                  <a:lnSpc>
                    <a:spcPct val="90000"/>
                  </a:lnSpc>
                  <a:buNone/>
                </a:pPr>
                <a:r>
                  <a:rPr lang="el-GR" sz="1300" dirty="0">
                    <a:solidFill>
                      <a:srgbClr val="000000"/>
                    </a:solidFill>
                  </a:rPr>
                  <a:t>Οι γραμμές 4 και 1 είχαν τη μικρότερη χρονοαπόσταση, με δρομολόγια κάθε 13 και 11,7 λεπτά, ενώ οι γραμμές 7 και 49 εκτέλεσαν μόνο ένα δρομολόγιο στο δίωρο. </a:t>
                </a:r>
              </a:p>
              <a:p>
                <a:pPr marL="0" indent="0">
                  <a:lnSpc>
                    <a:spcPct val="90000"/>
                  </a:lnSpc>
                  <a:buNone/>
                </a:pPr>
                <a:r>
                  <a:rPr lang="el-GR" sz="1300" dirty="0">
                    <a:solidFill>
                      <a:srgbClr val="000000"/>
                    </a:solidFill>
                  </a:rPr>
                  <a:t>Τα αποτελέσματα φαίνονται στο διάγραμμα.</a:t>
                </a:r>
                <a:endParaRPr lang="el-GR" sz="1300" b="1" dirty="0">
                  <a:solidFill>
                    <a:srgbClr val="000000"/>
                  </a:solidFill>
                </a:endParaRPr>
              </a:p>
              <a:p>
                <a:pPr marL="0" indent="0">
                  <a:lnSpc>
                    <a:spcPct val="90000"/>
                  </a:lnSpc>
                  <a:buNone/>
                </a:pPr>
                <a:endParaRPr lang="el-GR" sz="1200" kern="100" dirty="0">
                  <a:solidFill>
                    <a:srgbClr val="000000"/>
                  </a:solidFill>
                  <a:latin typeface="Times New Roman" panose="02020603050405020304" pitchFamily="18" charset="0"/>
                  <a:ea typeface="Aptos" panose="020B0004020202020204" pitchFamily="34" charset="0"/>
                </a:endParaRPr>
              </a:p>
              <a:p>
                <a:pPr marL="0" indent="0">
                  <a:lnSpc>
                    <a:spcPct val="90000"/>
                  </a:lnSpc>
                  <a:buNone/>
                </a:pPr>
                <a:endParaRPr lang="el-GR" sz="1200" kern="100" dirty="0">
                  <a:solidFill>
                    <a:srgbClr val="000000"/>
                  </a:solidFill>
                  <a:effectLst/>
                  <a:latin typeface="Times New Roman" panose="02020603050405020304" pitchFamily="18" charset="0"/>
                  <a:ea typeface="Aptos" panose="020B0004020202020204" pitchFamily="34" charset="0"/>
                </a:endParaRPr>
              </a:p>
              <a:p>
                <a:pPr marL="0" indent="0">
                  <a:lnSpc>
                    <a:spcPct val="90000"/>
                  </a:lnSpc>
                  <a:buNone/>
                </a:pPr>
                <a:endParaRPr lang="el-GR" sz="1200" b="1" dirty="0">
                  <a:solidFill>
                    <a:srgbClr val="000000"/>
                  </a:solidFill>
                </a:endParaRPr>
              </a:p>
            </p:txBody>
          </p:sp>
        </mc:Choice>
        <mc:Fallback>
          <p:sp>
            <p:nvSpPr>
              <p:cNvPr id="3" name="Θέση περιεχομένου 2">
                <a:extLst>
                  <a:ext uri="{FF2B5EF4-FFF2-40B4-BE49-F238E27FC236}">
                    <a16:creationId xmlns:a16="http://schemas.microsoft.com/office/drawing/2014/main" id="{21815244-B817-DDF9-E330-1E226C5A8AAA}"/>
                  </a:ext>
                </a:extLst>
              </p:cNvPr>
              <p:cNvSpPr>
                <a:spLocks noGrp="1" noRot="1" noChangeAspect="1" noMove="1" noResize="1" noEditPoints="1" noAdjustHandles="1" noChangeArrowheads="1" noChangeShapeType="1" noTextEdit="1"/>
              </p:cNvSpPr>
              <p:nvPr>
                <p:ph idx="1"/>
              </p:nvPr>
            </p:nvSpPr>
            <p:spPr>
              <a:xfrm>
                <a:off x="723482" y="1828801"/>
                <a:ext cx="5205046" cy="3537020"/>
              </a:xfrm>
              <a:blipFill>
                <a:blip r:embed="rId2"/>
                <a:stretch>
                  <a:fillRect l="-468" t="-1552" r="-1288"/>
                </a:stretch>
              </a:blipFill>
            </p:spPr>
            <p:txBody>
              <a:bodyPr/>
              <a:lstStyle/>
              <a:p>
                <a:r>
                  <a:rPr lang="el-GR">
                    <a:noFill/>
                  </a:rPr>
                  <a:t> </a:t>
                </a:r>
              </a:p>
            </p:txBody>
          </p:sp>
        </mc:Fallback>
      </mc:AlternateContent>
      <p:pic>
        <p:nvPicPr>
          <p:cNvPr id="6" name="Picture 5" descr="A graph with red rectangular bars&#10;&#10;Description automatically generated">
            <a:extLst>
              <a:ext uri="{FF2B5EF4-FFF2-40B4-BE49-F238E27FC236}">
                <a16:creationId xmlns:a16="http://schemas.microsoft.com/office/drawing/2014/main" id="{AC20E205-E0CC-CAFB-B752-C7132736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728" y="1566861"/>
            <a:ext cx="6172200" cy="3471863"/>
          </a:xfrm>
          <a:prstGeom prst="rect">
            <a:avLst/>
          </a:prstGeom>
        </p:spPr>
      </p:pic>
    </p:spTree>
    <p:extLst>
      <p:ext uri="{BB962C8B-B14F-4D97-AF65-F5344CB8AC3E}">
        <p14:creationId xmlns:p14="http://schemas.microsoft.com/office/powerpoint/2010/main" val="80942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2698E9A-90DA-47D5-2EA2-662F266B8AAA}"/>
              </a:ext>
            </a:extLst>
          </p:cNvPr>
          <p:cNvSpPr>
            <a:spLocks noGrp="1"/>
          </p:cNvSpPr>
          <p:nvPr>
            <p:ph type="title"/>
          </p:nvPr>
        </p:nvSpPr>
        <p:spPr>
          <a:xfrm>
            <a:off x="1687669" y="624110"/>
            <a:ext cx="4137059" cy="1280890"/>
          </a:xfrm>
        </p:spPr>
        <p:txBody>
          <a:bodyPr>
            <a:normAutofit fontScale="90000"/>
          </a:bodyPr>
          <a:lstStyle/>
          <a:p>
            <a:pPr>
              <a:lnSpc>
                <a:spcPct val="90000"/>
              </a:lnSpc>
            </a:pPr>
            <a:r>
              <a:rPr lang="el-GR" sz="2700" dirty="0"/>
              <a:t>ΑΠΟΤΕΛΕΣΜΑΤΑ ΕΠΕΞΕΡΓΑΣΙΑΣ ΔΕΔΟΜΕΝΩΝ(ΣΤΑΣΗ)(2)</a:t>
            </a:r>
          </a:p>
        </p:txBody>
      </p:sp>
      <p:sp>
        <p:nvSpPr>
          <p:cNvPr id="3" name="Θέση περιεχομένου 2">
            <a:extLst>
              <a:ext uri="{FF2B5EF4-FFF2-40B4-BE49-F238E27FC236}">
                <a16:creationId xmlns:a16="http://schemas.microsoft.com/office/drawing/2014/main" id="{5F5B1ADF-9FB6-A437-D995-DBBDA7D59E1B}"/>
              </a:ext>
            </a:extLst>
          </p:cNvPr>
          <p:cNvSpPr>
            <a:spLocks noGrp="1"/>
          </p:cNvSpPr>
          <p:nvPr>
            <p:ph idx="1"/>
          </p:nvPr>
        </p:nvSpPr>
        <p:spPr>
          <a:xfrm>
            <a:off x="1251877" y="2103455"/>
            <a:ext cx="4137059" cy="3473380"/>
          </a:xfrm>
        </p:spPr>
        <p:txBody>
          <a:bodyPr>
            <a:normAutofit/>
          </a:bodyPr>
          <a:lstStyle/>
          <a:p>
            <a:r>
              <a:rPr lang="el-GR" sz="1600" b="1" dirty="0">
                <a:solidFill>
                  <a:srgbClr val="000000"/>
                </a:solidFill>
              </a:rPr>
              <a:t>Συχνότητα</a:t>
            </a:r>
            <a:r>
              <a:rPr lang="en-US" sz="1600" b="1" dirty="0">
                <a:solidFill>
                  <a:srgbClr val="000000"/>
                </a:solidFill>
              </a:rPr>
              <a:t>:</a:t>
            </a:r>
            <a:r>
              <a:rPr lang="el-GR" sz="1600" b="1" dirty="0">
                <a:solidFill>
                  <a:srgbClr val="000000"/>
                </a:solidFill>
              </a:rPr>
              <a:t> </a:t>
            </a:r>
          </a:p>
          <a:p>
            <a:pPr marL="0" indent="0">
              <a:buNone/>
            </a:pPr>
            <a:r>
              <a:rPr lang="el-GR" sz="1600" dirty="0">
                <a:solidFill>
                  <a:srgbClr val="000000"/>
                </a:solidFill>
              </a:rPr>
              <a:t>Η συχνότητα δρομολογίων αποτελεί σημαντικό δείκτη για την αξιολόγηση των αστικών συγκοινωνιών, καθώς δείχνει τον αριθμό οχημάτων που διέρχονται από μια στάση ανά ώρα. Είναι αντίστροφα σχετιζόμενη με τη χρονοαπόσταση και αποτυπώνει την πυκνότητα εξυπηρέτησης μιας γραμμής.</a:t>
            </a:r>
          </a:p>
          <a:p>
            <a:pPr marL="0" indent="0">
              <a:buNone/>
            </a:pPr>
            <a:r>
              <a:rPr lang="el-GR" sz="1600" dirty="0">
                <a:solidFill>
                  <a:srgbClr val="000000"/>
                </a:solidFill>
              </a:rPr>
              <a:t> Οι υψηλότερες τιμές παρατηρήθηκαν στη γραμμή 1 (5,12 οχήματα/ώρα) και στη γραμμή 4 (4,61 οχήματα/ώρα).</a:t>
            </a:r>
            <a:endParaRPr lang="el-GR" sz="1600" b="1" dirty="0">
              <a:solidFill>
                <a:srgbClr val="000000"/>
              </a:solidFill>
            </a:endParaRPr>
          </a:p>
        </p:txBody>
      </p:sp>
      <p:pic>
        <p:nvPicPr>
          <p:cNvPr id="6" name="Picture 5" descr="A graph showing the amount of a number of bars&#10;&#10;Description automatically generated with medium confidence">
            <a:extLst>
              <a:ext uri="{FF2B5EF4-FFF2-40B4-BE49-F238E27FC236}">
                <a16:creationId xmlns:a16="http://schemas.microsoft.com/office/drawing/2014/main" id="{B59A62DC-8A72-228C-83AF-D5D9A7F20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575" y="2033535"/>
            <a:ext cx="6299200" cy="3543300"/>
          </a:xfrm>
          <a:prstGeom prst="rect">
            <a:avLst/>
          </a:prstGeom>
        </p:spPr>
      </p:pic>
    </p:spTree>
    <p:extLst>
      <p:ext uri="{BB962C8B-B14F-4D97-AF65-F5344CB8AC3E}">
        <p14:creationId xmlns:p14="http://schemas.microsoft.com/office/powerpoint/2010/main" val="74341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8CFCB51-A730-BE2C-6439-439C44325045}"/>
              </a:ext>
            </a:extLst>
          </p:cNvPr>
          <p:cNvSpPr>
            <a:spLocks noGrp="1"/>
          </p:cNvSpPr>
          <p:nvPr>
            <p:ph type="title"/>
          </p:nvPr>
        </p:nvSpPr>
        <p:spPr>
          <a:xfrm>
            <a:off x="1687669" y="624110"/>
            <a:ext cx="4137059" cy="1280890"/>
          </a:xfrm>
        </p:spPr>
        <p:txBody>
          <a:bodyPr>
            <a:normAutofit fontScale="90000"/>
          </a:bodyPr>
          <a:lstStyle/>
          <a:p>
            <a:pPr>
              <a:lnSpc>
                <a:spcPct val="90000"/>
              </a:lnSpc>
            </a:pPr>
            <a:r>
              <a:rPr lang="el-GR" sz="2700" dirty="0"/>
              <a:t>ΑΠΟΤΕΛΕΣΜΑΤΑ ΕΠΕΞΕΡΓΑΣΙΑΣ ΔΕΔΟΜΕΝΩΝ(ΣΤΑΣΗ)(3)</a:t>
            </a:r>
          </a:p>
        </p:txBody>
      </p:sp>
      <p:sp>
        <p:nvSpPr>
          <p:cNvPr id="3" name="Θέση περιεχομένου 2">
            <a:extLst>
              <a:ext uri="{FF2B5EF4-FFF2-40B4-BE49-F238E27FC236}">
                <a16:creationId xmlns:a16="http://schemas.microsoft.com/office/drawing/2014/main" id="{70732DB7-CF4A-0AEC-AB23-673BFC02A67D}"/>
              </a:ext>
            </a:extLst>
          </p:cNvPr>
          <p:cNvSpPr>
            <a:spLocks noGrp="1"/>
          </p:cNvSpPr>
          <p:nvPr>
            <p:ph idx="1"/>
          </p:nvPr>
        </p:nvSpPr>
        <p:spPr>
          <a:xfrm>
            <a:off x="914399" y="2043164"/>
            <a:ext cx="4783015" cy="3624105"/>
          </a:xfrm>
        </p:spPr>
        <p:txBody>
          <a:bodyPr>
            <a:noAutofit/>
          </a:bodyPr>
          <a:lstStyle/>
          <a:p>
            <a:pPr>
              <a:lnSpc>
                <a:spcPct val="90000"/>
              </a:lnSpc>
            </a:pPr>
            <a:r>
              <a:rPr lang="el-GR" sz="1400" b="1" dirty="0">
                <a:solidFill>
                  <a:srgbClr val="000000"/>
                </a:solidFill>
              </a:rPr>
              <a:t>Επιβιβάσεις/Αποβιβάσεις(1)</a:t>
            </a:r>
            <a:r>
              <a:rPr lang="en-US" sz="1400" b="1" dirty="0">
                <a:solidFill>
                  <a:srgbClr val="000000"/>
                </a:solidFill>
              </a:rPr>
              <a:t>:</a:t>
            </a:r>
            <a:endParaRPr lang="el-GR" sz="1400" b="1" dirty="0">
              <a:solidFill>
                <a:srgbClr val="000000"/>
              </a:solidFill>
            </a:endParaRPr>
          </a:p>
          <a:p>
            <a:pPr marL="0" indent="0">
              <a:lnSpc>
                <a:spcPct val="90000"/>
              </a:lnSpc>
              <a:buNone/>
            </a:pPr>
            <a:r>
              <a:rPr lang="el-GR" sz="1400" dirty="0">
                <a:solidFill>
                  <a:srgbClr val="000000"/>
                </a:solidFill>
              </a:rPr>
              <a:t>Η ανάλυση των επιβιβάσεων και αποβιβάσεων είναι κρίσιμη για την αξιολόγηση της αποδοτικότητας μιας γραμμής, καθώς παρέχει σημαντικές πληροφορίες για τη χρήση της από το επιβατικό κοινό, συμβάλλοντας στη βελτίωση της εξυπηρέτησης και της διαχείρισης του στόλου. </a:t>
            </a:r>
          </a:p>
          <a:p>
            <a:pPr marL="0" indent="0">
              <a:lnSpc>
                <a:spcPct val="90000"/>
              </a:lnSpc>
              <a:buNone/>
            </a:pPr>
            <a:r>
              <a:rPr lang="el-GR" sz="1400" dirty="0">
                <a:solidFill>
                  <a:srgbClr val="000000"/>
                </a:solidFill>
              </a:rPr>
              <a:t>Ο μέσος όρος επιβιβάσεων</a:t>
            </a:r>
            <a:r>
              <a:rPr lang="en-US" sz="1400" dirty="0">
                <a:solidFill>
                  <a:srgbClr val="000000"/>
                </a:solidFill>
              </a:rPr>
              <a:t>(</a:t>
            </a:r>
            <a:r>
              <a:rPr lang="el-GR" sz="1400" dirty="0">
                <a:solidFill>
                  <a:srgbClr val="000000"/>
                </a:solidFill>
              </a:rPr>
              <a:t>μπλέ) ήταν 0,88 επιβάτες, ενώ για τις αποβιβάσεις(κόκκινο) ήταν 1,46 επιβάτες.</a:t>
            </a:r>
          </a:p>
          <a:p>
            <a:pPr marL="0" indent="0">
              <a:lnSpc>
                <a:spcPct val="90000"/>
              </a:lnSpc>
              <a:buNone/>
            </a:pPr>
            <a:r>
              <a:rPr lang="el-GR" sz="1400" dirty="0">
                <a:solidFill>
                  <a:srgbClr val="000000"/>
                </a:solidFill>
              </a:rPr>
              <a:t>Η μελέτη των δεδομένων για κάθε γραμμή στο δίωρο καταμέτρησης αποκαλύπτει ενδιαφέροντα μοτίβα χρήσης, με σημαντικές διαφορές στους συνολικούς αριθμούς και τους μέσους όρους επιβιβάσεων και αποβιβάσεων ανά γραμμή, υποδεικνύοντας διαφορετικούς ρόλους στην εξυπηρέτηση του επιβατικού κοινού.</a:t>
            </a:r>
            <a:endParaRPr lang="el-GR" sz="1400" b="1" dirty="0">
              <a:solidFill>
                <a:srgbClr val="000000"/>
              </a:solidFill>
            </a:endParaRPr>
          </a:p>
        </p:txBody>
      </p:sp>
      <p:pic>
        <p:nvPicPr>
          <p:cNvPr id="6" name="Picture 5" descr="A blue and pink squares&#10;&#10;Description automatically generated">
            <a:extLst>
              <a:ext uri="{FF2B5EF4-FFF2-40B4-BE49-F238E27FC236}">
                <a16:creationId xmlns:a16="http://schemas.microsoft.com/office/drawing/2014/main" id="{2C464B3B-3DD6-DDBF-7850-A58C1BAA5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414" y="1371410"/>
            <a:ext cx="6367272" cy="3581591"/>
          </a:xfrm>
          <a:prstGeom prst="rect">
            <a:avLst/>
          </a:prstGeom>
        </p:spPr>
      </p:pic>
    </p:spTree>
    <p:extLst>
      <p:ext uri="{BB962C8B-B14F-4D97-AF65-F5344CB8AC3E}">
        <p14:creationId xmlns:p14="http://schemas.microsoft.com/office/powerpoint/2010/main" val="290673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7B106C7-2F6E-873A-AE74-6D5DEB11CD55}"/>
              </a:ext>
            </a:extLst>
          </p:cNvPr>
          <p:cNvSpPr>
            <a:spLocks noGrp="1"/>
          </p:cNvSpPr>
          <p:nvPr>
            <p:ph type="title"/>
          </p:nvPr>
        </p:nvSpPr>
        <p:spPr>
          <a:xfrm>
            <a:off x="1687669" y="624110"/>
            <a:ext cx="4137059" cy="1280890"/>
          </a:xfrm>
        </p:spPr>
        <p:txBody>
          <a:bodyPr>
            <a:normAutofit fontScale="90000"/>
          </a:bodyPr>
          <a:lstStyle/>
          <a:p>
            <a:pPr>
              <a:lnSpc>
                <a:spcPct val="90000"/>
              </a:lnSpc>
            </a:pPr>
            <a:r>
              <a:rPr lang="el-GR" sz="2700" dirty="0"/>
              <a:t>ΑΠΟΤΕΛΕΣΜΑΤΑ ΕΠΕΞΕΡΓΑΣΙΑΣ ΔΕΔΟΜΕΝΩΝ(ΣΤΑΣΗ)(4)</a:t>
            </a:r>
          </a:p>
        </p:txBody>
      </p:sp>
      <p:sp>
        <p:nvSpPr>
          <p:cNvPr id="3" name="Θέση περιεχομένου 2">
            <a:extLst>
              <a:ext uri="{FF2B5EF4-FFF2-40B4-BE49-F238E27FC236}">
                <a16:creationId xmlns:a16="http://schemas.microsoft.com/office/drawing/2014/main" id="{F98D22F9-2099-FA73-DACC-2617F2CDAEE6}"/>
              </a:ext>
            </a:extLst>
          </p:cNvPr>
          <p:cNvSpPr>
            <a:spLocks noGrp="1"/>
          </p:cNvSpPr>
          <p:nvPr>
            <p:ph idx="1"/>
          </p:nvPr>
        </p:nvSpPr>
        <p:spPr>
          <a:xfrm>
            <a:off x="1241828" y="1899843"/>
            <a:ext cx="4244572" cy="3847814"/>
          </a:xfrm>
        </p:spPr>
        <p:txBody>
          <a:bodyPr>
            <a:normAutofit/>
          </a:bodyPr>
          <a:lstStyle/>
          <a:p>
            <a:pPr>
              <a:lnSpc>
                <a:spcPct val="90000"/>
              </a:lnSpc>
            </a:pPr>
            <a:r>
              <a:rPr lang="el-GR" sz="1500" b="1" dirty="0">
                <a:solidFill>
                  <a:srgbClr val="000000"/>
                </a:solidFill>
              </a:rPr>
              <a:t>Επιβιβάσεις/Αποβιβάσεις(2)</a:t>
            </a:r>
            <a:r>
              <a:rPr lang="en-US" sz="1500" b="1" dirty="0">
                <a:solidFill>
                  <a:srgbClr val="000000"/>
                </a:solidFill>
              </a:rPr>
              <a:t>:</a:t>
            </a:r>
          </a:p>
          <a:p>
            <a:pPr marL="0" indent="0">
              <a:lnSpc>
                <a:spcPct val="90000"/>
              </a:lnSpc>
              <a:buNone/>
            </a:pPr>
            <a:r>
              <a:rPr lang="el-GR" sz="1500" dirty="0">
                <a:solidFill>
                  <a:srgbClr val="000000"/>
                </a:solidFill>
              </a:rPr>
              <a:t>Η γραμμή 4 κατέγραψε τον μεγαλύτερο αριθμό επιβιβάσεων, με συνολικά 14 επιβάτες και μέσο όρο 1,55 επιβιβάσεις ανά δρομολόγιο. </a:t>
            </a:r>
          </a:p>
          <a:p>
            <a:pPr marL="0" indent="0">
              <a:lnSpc>
                <a:spcPct val="90000"/>
              </a:lnSpc>
              <a:buNone/>
            </a:pPr>
            <a:r>
              <a:rPr lang="el-GR" sz="1500" dirty="0">
                <a:solidFill>
                  <a:srgbClr val="000000"/>
                </a:solidFill>
              </a:rPr>
              <a:t>Αντίθετα, η γραμμή 5 είχε τον υψηλότερο αριθμό αποβιβάσεων, με συνολικά 23 επιβάτες και μέσο όρο 3,83 αποβιβάσεις ανά δρομολόγιο. </a:t>
            </a:r>
          </a:p>
          <a:p>
            <a:pPr marL="0" indent="0">
              <a:lnSpc>
                <a:spcPct val="90000"/>
              </a:lnSpc>
              <a:buNone/>
            </a:pPr>
            <a:r>
              <a:rPr lang="el-GR" sz="1500" dirty="0">
                <a:solidFill>
                  <a:srgbClr val="000000"/>
                </a:solidFill>
              </a:rPr>
              <a:t>Αυτό δείχνει ότι η γραμμή 5 εξυπηρετεί κυρίως επιβάτες από περιοχές όπως Λεχώνια και Αγριά, με προορισμό το κέντρο του Βόλου. Τα συνολικά δεδομένα για κάθε γραμμή, όπως φαίνονται στα δίπλα διαγράμματα, αναδεικνύουν τις διαφορές στη χρήση των γραμμών.</a:t>
            </a:r>
            <a:endParaRPr lang="el-GR" sz="1500" b="1" dirty="0">
              <a:solidFill>
                <a:srgbClr val="000000"/>
              </a:solidFill>
            </a:endParaRPr>
          </a:p>
          <a:p>
            <a:pPr>
              <a:lnSpc>
                <a:spcPct val="90000"/>
              </a:lnSpc>
            </a:pPr>
            <a:endParaRPr lang="el-GR" sz="1500" dirty="0">
              <a:solidFill>
                <a:srgbClr val="000000"/>
              </a:solidFill>
            </a:endParaRPr>
          </a:p>
        </p:txBody>
      </p:sp>
      <p:pic>
        <p:nvPicPr>
          <p:cNvPr id="7" name="Picture 6" descr="A graph showing the number of bars&#10;&#10;Description automatically generated with medium confidence">
            <a:extLst>
              <a:ext uri="{FF2B5EF4-FFF2-40B4-BE49-F238E27FC236}">
                <a16:creationId xmlns:a16="http://schemas.microsoft.com/office/drawing/2014/main" id="{ED2052F7-176A-830D-772A-CD188551D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274" y="333992"/>
            <a:ext cx="5315970" cy="2990233"/>
          </a:xfrm>
          <a:prstGeom prst="rect">
            <a:avLst/>
          </a:prstGeom>
        </p:spPr>
      </p:pic>
      <p:pic>
        <p:nvPicPr>
          <p:cNvPr id="9" name="Picture 8" descr="A graph showing a number of red bars&#10;&#10;Description automatically generated">
            <a:extLst>
              <a:ext uri="{FF2B5EF4-FFF2-40B4-BE49-F238E27FC236}">
                <a16:creationId xmlns:a16="http://schemas.microsoft.com/office/drawing/2014/main" id="{0CEA543B-7BE0-70A3-8748-B2F7D96BF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274" y="3429000"/>
            <a:ext cx="5315970" cy="2990233"/>
          </a:xfrm>
          <a:prstGeom prst="rect">
            <a:avLst/>
          </a:prstGeom>
        </p:spPr>
      </p:pic>
    </p:spTree>
    <p:extLst>
      <p:ext uri="{BB962C8B-B14F-4D97-AF65-F5344CB8AC3E}">
        <p14:creationId xmlns:p14="http://schemas.microsoft.com/office/powerpoint/2010/main" val="70046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5681DEC-7F33-A391-BE82-572C9F15EB3D}"/>
              </a:ext>
            </a:extLst>
          </p:cNvPr>
          <p:cNvSpPr>
            <a:spLocks noGrp="1"/>
          </p:cNvSpPr>
          <p:nvPr>
            <p:ph type="title"/>
          </p:nvPr>
        </p:nvSpPr>
        <p:spPr>
          <a:xfrm>
            <a:off x="1779638" y="560438"/>
            <a:ext cx="9940413" cy="1072419"/>
          </a:xfrm>
        </p:spPr>
        <p:txBody>
          <a:bodyPr>
            <a:normAutofit fontScale="90000"/>
          </a:bodyPr>
          <a:lstStyle/>
          <a:p>
            <a:r>
              <a:rPr lang="el-GR" sz="3600" dirty="0"/>
              <a:t>ΑΠΟΤΕΛΕΣΜΑΤΑ ΕΠΕΞΕΡΓΑΣΙΑΣ ΔΕΔΟΜΕΝΩΝ(ΣΤΑΣΗ)(5)</a:t>
            </a:r>
            <a:endParaRPr lang="el-GR" dirty="0"/>
          </a:p>
        </p:txBody>
      </p:sp>
      <p:sp>
        <p:nvSpPr>
          <p:cNvPr id="3" name="Θέση περιεχομένου 2">
            <a:extLst>
              <a:ext uri="{FF2B5EF4-FFF2-40B4-BE49-F238E27FC236}">
                <a16:creationId xmlns:a16="http://schemas.microsoft.com/office/drawing/2014/main" id="{C8132DA1-F5A7-DE07-B758-C03540416449}"/>
              </a:ext>
            </a:extLst>
          </p:cNvPr>
          <p:cNvSpPr>
            <a:spLocks noGrp="1"/>
          </p:cNvSpPr>
          <p:nvPr>
            <p:ph idx="1"/>
          </p:nvPr>
        </p:nvSpPr>
        <p:spPr>
          <a:xfrm>
            <a:off x="2470262" y="2133600"/>
            <a:ext cx="8232863" cy="3091543"/>
          </a:xfrm>
        </p:spPr>
        <p:txBody>
          <a:bodyPr>
            <a:normAutofit lnSpcReduction="10000"/>
          </a:bodyPr>
          <a:lstStyle/>
          <a:p>
            <a:r>
              <a:rPr lang="el-GR" sz="1800" b="1" dirty="0">
                <a:solidFill>
                  <a:srgbClr val="000000"/>
                </a:solidFill>
              </a:rPr>
              <a:t>Επιβιβάσεις/Αποβιβάσεις(3)</a:t>
            </a:r>
            <a:r>
              <a:rPr lang="en-US" sz="1800" b="1" dirty="0">
                <a:solidFill>
                  <a:srgbClr val="000000"/>
                </a:solidFill>
              </a:rPr>
              <a:t>:</a:t>
            </a:r>
            <a:endParaRPr lang="el-GR" sz="1800" b="1" dirty="0">
              <a:solidFill>
                <a:srgbClr val="000000"/>
              </a:solidFill>
            </a:endParaRPr>
          </a:p>
          <a:p>
            <a:pPr marL="0" indent="0">
              <a:buNone/>
            </a:pPr>
            <a:r>
              <a:rPr lang="el-GR" dirty="0"/>
              <a:t>Για την κατανόηση των δεδομένων, ο αριθμός επιβιβάσεων και αποβιβάσεων ανά λεπτό κατά τη δίωρη καταμέτρηση αποτυπώθηκε με ιστογράμματα και διαγράμματα διασποράς, όπως φαίνονται στην επόμενη διαφάνεια. </a:t>
            </a:r>
          </a:p>
          <a:p>
            <a:pPr marL="0" indent="0">
              <a:buNone/>
            </a:pPr>
            <a:r>
              <a:rPr lang="el-GR" dirty="0"/>
              <a:t>Τα ιστογράμματα δείχνουν την κατανομή, αναδεικνύοντας ώρες αιχμής, ενώ τα διαγράμματα διασποράς παρουσιάζουν τη σχέση μεταξύ επιβιβάσεων και αποβιβάσεων. </a:t>
            </a:r>
          </a:p>
          <a:p>
            <a:pPr marL="0" indent="0">
              <a:buNone/>
            </a:pPr>
            <a:r>
              <a:rPr lang="el-GR" dirty="0"/>
              <a:t>Σημειώνεται ότι το διάστημα 9:00 – 9:30 παρατηρήθηκε σημαντική αύξηση και στις δύο περιπτώσεις.</a:t>
            </a:r>
            <a:endParaRPr lang="en-US" sz="1800" b="1" dirty="0">
              <a:solidFill>
                <a:srgbClr val="000000"/>
              </a:solidFill>
            </a:endParaRPr>
          </a:p>
          <a:p>
            <a:endParaRPr lang="el-GR" dirty="0"/>
          </a:p>
        </p:txBody>
      </p:sp>
    </p:spTree>
    <p:extLst>
      <p:ext uri="{BB962C8B-B14F-4D97-AF65-F5344CB8AC3E}">
        <p14:creationId xmlns:p14="http://schemas.microsoft.com/office/powerpoint/2010/main" val="264075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9687A1-2A45-E48A-F2B5-891D3D30E9D5}"/>
              </a:ext>
            </a:extLst>
          </p:cNvPr>
          <p:cNvSpPr>
            <a:spLocks noGrp="1"/>
          </p:cNvSpPr>
          <p:nvPr>
            <p:ph type="title"/>
          </p:nvPr>
        </p:nvSpPr>
        <p:spPr>
          <a:xfrm>
            <a:off x="2302964" y="256219"/>
            <a:ext cx="8911687" cy="1080967"/>
          </a:xfrm>
        </p:spPr>
        <p:txBody>
          <a:bodyPr>
            <a:normAutofit fontScale="90000"/>
          </a:bodyPr>
          <a:lstStyle/>
          <a:p>
            <a:r>
              <a:rPr lang="el-GR" sz="3600" dirty="0"/>
              <a:t>ΑΠΟΤΕΛΕΣΜΑΤΑ ΕΠΕΞΕΡΓΑΣΙΑΣ ΔΕΔΟΜΕΝΩΝ(ΣΤΑΣΗ)(6)</a:t>
            </a:r>
            <a:endParaRPr lang="el-GR" dirty="0"/>
          </a:p>
        </p:txBody>
      </p:sp>
      <p:pic>
        <p:nvPicPr>
          <p:cNvPr id="10" name="Picture 9" descr="A graph showing a curve&#10;&#10;Description automatically generated">
            <a:extLst>
              <a:ext uri="{FF2B5EF4-FFF2-40B4-BE49-F238E27FC236}">
                <a16:creationId xmlns:a16="http://schemas.microsoft.com/office/drawing/2014/main" id="{9FA257FC-8A2F-6D5B-B16F-AF1779683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682" y="1415033"/>
            <a:ext cx="4372495" cy="2459528"/>
          </a:xfrm>
          <a:prstGeom prst="rect">
            <a:avLst/>
          </a:prstGeom>
        </p:spPr>
      </p:pic>
      <p:pic>
        <p:nvPicPr>
          <p:cNvPr id="12" name="Picture 11" descr="A graph showing a line of data&#10;&#10;Description automatically generated with medium confidence">
            <a:extLst>
              <a:ext uri="{FF2B5EF4-FFF2-40B4-BE49-F238E27FC236}">
                <a16:creationId xmlns:a16="http://schemas.microsoft.com/office/drawing/2014/main" id="{78258D44-C907-3687-42C3-55A6FF6B8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682" y="4067496"/>
            <a:ext cx="4372495" cy="2459528"/>
          </a:xfrm>
          <a:prstGeom prst="rect">
            <a:avLst/>
          </a:prstGeom>
        </p:spPr>
      </p:pic>
      <p:pic>
        <p:nvPicPr>
          <p:cNvPr id="14" name="Picture 13" descr="A graph showing the growth of a number of times&#10;&#10;Description automatically generated with medium confidence">
            <a:extLst>
              <a:ext uri="{FF2B5EF4-FFF2-40B4-BE49-F238E27FC236}">
                <a16:creationId xmlns:a16="http://schemas.microsoft.com/office/drawing/2014/main" id="{F2596231-E97A-980B-18BD-64A826C09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9257" y="1415032"/>
            <a:ext cx="4372495" cy="2459529"/>
          </a:xfrm>
          <a:prstGeom prst="rect">
            <a:avLst/>
          </a:prstGeom>
        </p:spPr>
      </p:pic>
      <p:pic>
        <p:nvPicPr>
          <p:cNvPr id="16" name="Picture 15" descr="A graph showing the growth of a number of people&#10;&#10;Description automatically generated with medium confidence">
            <a:extLst>
              <a:ext uri="{FF2B5EF4-FFF2-40B4-BE49-F238E27FC236}">
                <a16:creationId xmlns:a16="http://schemas.microsoft.com/office/drawing/2014/main" id="{C03D3DD7-FD43-6BBB-2E26-979F86FF19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9256" y="4067496"/>
            <a:ext cx="4372496" cy="2459529"/>
          </a:xfrm>
          <a:prstGeom prst="rect">
            <a:avLst/>
          </a:prstGeom>
        </p:spPr>
      </p:pic>
    </p:spTree>
    <p:extLst>
      <p:ext uri="{BB962C8B-B14F-4D97-AF65-F5344CB8AC3E}">
        <p14:creationId xmlns:p14="http://schemas.microsoft.com/office/powerpoint/2010/main" val="2929484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8D9611D-6020-3D65-A5FE-4399FA4FE540}"/>
              </a:ext>
            </a:extLst>
          </p:cNvPr>
          <p:cNvSpPr>
            <a:spLocks noGrp="1"/>
          </p:cNvSpPr>
          <p:nvPr>
            <p:ph type="title"/>
          </p:nvPr>
        </p:nvSpPr>
        <p:spPr>
          <a:xfrm>
            <a:off x="1687669" y="624110"/>
            <a:ext cx="4090133" cy="903239"/>
          </a:xfrm>
        </p:spPr>
        <p:txBody>
          <a:bodyPr>
            <a:normAutofit fontScale="90000"/>
          </a:bodyPr>
          <a:lstStyle/>
          <a:p>
            <a:pPr>
              <a:lnSpc>
                <a:spcPct val="90000"/>
              </a:lnSpc>
            </a:pPr>
            <a:r>
              <a:rPr lang="el-GR" sz="2700" dirty="0"/>
              <a:t>ΑΠΟΤΕΛΕΣΜΑΤΑ ΕΠΕΞΕΡΓΑΣΙΑΣ ΔΕΔΟΜΕΝΩΝ(ΣΤΑΣΗ)(7)</a:t>
            </a:r>
          </a:p>
        </p:txBody>
      </p:sp>
      <p:sp>
        <p:nvSpPr>
          <p:cNvPr id="3" name="Θέση περιεχομένου 2">
            <a:extLst>
              <a:ext uri="{FF2B5EF4-FFF2-40B4-BE49-F238E27FC236}">
                <a16:creationId xmlns:a16="http://schemas.microsoft.com/office/drawing/2014/main" id="{26F95B12-7A7C-919B-D708-B3970518B4E3}"/>
              </a:ext>
            </a:extLst>
          </p:cNvPr>
          <p:cNvSpPr>
            <a:spLocks noGrp="1"/>
          </p:cNvSpPr>
          <p:nvPr>
            <p:ph idx="1"/>
          </p:nvPr>
        </p:nvSpPr>
        <p:spPr>
          <a:xfrm>
            <a:off x="1372457" y="1997442"/>
            <a:ext cx="3722057" cy="3895411"/>
          </a:xfrm>
        </p:spPr>
        <p:txBody>
          <a:bodyPr>
            <a:normAutofit/>
          </a:bodyPr>
          <a:lstStyle/>
          <a:p>
            <a:r>
              <a:rPr lang="el-GR" sz="1600" b="1" dirty="0">
                <a:solidFill>
                  <a:srgbClr val="000000"/>
                </a:solidFill>
              </a:rPr>
              <a:t>Χρόνος παραμονής λεωφορείου στη στάση</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Ο μέσος χρόνος στάσης του λεωφορείου υπολογίστηκε στα 22,97 δευτερόλεπτα. </a:t>
            </a:r>
          </a:p>
          <a:p>
            <a:pPr marL="0" indent="0">
              <a:buNone/>
            </a:pPr>
            <a:r>
              <a:rPr lang="el-GR" sz="1600" dirty="0">
                <a:solidFill>
                  <a:srgbClr val="000000"/>
                </a:solidFill>
              </a:rPr>
              <a:t>Οι γραμμές 4 και 5, όπως φαίνεται στο δίπλα διάγραμμα, παρουσίασαν τον υψηλότερο μέσο χρόνο παραμονής.</a:t>
            </a:r>
          </a:p>
          <a:p>
            <a:pPr marL="0" indent="0">
              <a:buNone/>
            </a:pPr>
            <a:r>
              <a:rPr lang="el-GR" sz="1600" dirty="0">
                <a:solidFill>
                  <a:srgbClr val="000000"/>
                </a:solidFill>
              </a:rPr>
              <a:t>Από τα δεδομένα αυτά προκύπτει ότι ο χρόνος στάσης σχετίζεται άμεσα με τον αριθμό επιβιβάσεων και αποβιβάσεων.</a:t>
            </a:r>
            <a:endParaRPr lang="el-GR" sz="1600" b="1" dirty="0">
              <a:solidFill>
                <a:srgbClr val="000000"/>
              </a:solidFill>
            </a:endParaRPr>
          </a:p>
        </p:txBody>
      </p:sp>
      <p:pic>
        <p:nvPicPr>
          <p:cNvPr id="6" name="Picture 5" descr="A graph showing a number of red bars&#10;&#10;Description automatically generated">
            <a:extLst>
              <a:ext uri="{FF2B5EF4-FFF2-40B4-BE49-F238E27FC236}">
                <a16:creationId xmlns:a16="http://schemas.microsoft.com/office/drawing/2014/main" id="{566428E7-EF91-BD7F-61C3-A1A475879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876425"/>
            <a:ext cx="6096000" cy="3429000"/>
          </a:xfrm>
          <a:prstGeom prst="rect">
            <a:avLst/>
          </a:prstGeom>
        </p:spPr>
      </p:pic>
    </p:spTree>
    <p:extLst>
      <p:ext uri="{BB962C8B-B14F-4D97-AF65-F5344CB8AC3E}">
        <p14:creationId xmlns:p14="http://schemas.microsoft.com/office/powerpoint/2010/main" val="92973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AA66756-263E-47DC-FD41-3C2DF23BC3E9}"/>
              </a:ext>
            </a:extLst>
          </p:cNvPr>
          <p:cNvSpPr>
            <a:spLocks noGrp="1"/>
          </p:cNvSpPr>
          <p:nvPr>
            <p:ph type="title"/>
          </p:nvPr>
        </p:nvSpPr>
        <p:spPr>
          <a:xfrm>
            <a:off x="1687669" y="624110"/>
            <a:ext cx="4137059" cy="1280890"/>
          </a:xfrm>
        </p:spPr>
        <p:txBody>
          <a:bodyPr>
            <a:normAutofit fontScale="90000"/>
          </a:bodyPr>
          <a:lstStyle/>
          <a:p>
            <a:pPr>
              <a:lnSpc>
                <a:spcPct val="90000"/>
              </a:lnSpc>
            </a:pPr>
            <a:r>
              <a:rPr lang="el-GR" sz="2700" dirty="0"/>
              <a:t>ΑΠΟΤΕΛΕΣΜΑΤΑ ΕΠΕΞΕΡΓΑΣΙΑΣ ΔΕΔΟΜΕΝΩΝ(ΣΤΑΣΗ)(8)</a:t>
            </a:r>
          </a:p>
        </p:txBody>
      </p:sp>
      <p:sp>
        <p:nvSpPr>
          <p:cNvPr id="3" name="Θέση περιεχομένου 2">
            <a:extLst>
              <a:ext uri="{FF2B5EF4-FFF2-40B4-BE49-F238E27FC236}">
                <a16:creationId xmlns:a16="http://schemas.microsoft.com/office/drawing/2014/main" id="{B82D09A0-5292-B06B-467D-39319C4CCAAF}"/>
              </a:ext>
            </a:extLst>
          </p:cNvPr>
          <p:cNvSpPr>
            <a:spLocks noGrp="1"/>
          </p:cNvSpPr>
          <p:nvPr>
            <p:ph idx="1"/>
          </p:nvPr>
        </p:nvSpPr>
        <p:spPr>
          <a:xfrm>
            <a:off x="1687669" y="1994521"/>
            <a:ext cx="3872782" cy="3691932"/>
          </a:xfrm>
        </p:spPr>
        <p:txBody>
          <a:bodyPr>
            <a:normAutofit fontScale="92500"/>
          </a:bodyPr>
          <a:lstStyle/>
          <a:p>
            <a:r>
              <a:rPr lang="el-GR" sz="1600" b="1" dirty="0">
                <a:solidFill>
                  <a:srgbClr val="000000"/>
                </a:solidFill>
              </a:rPr>
              <a:t>Συνθήκες κατά τη στάση</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Κατά τη διάρκεια της μελέτης, παρατηρήθηκαν 5 από τις συνολικά 45 περιπτώσεις όπου παρκαρισμένα οχήματα εμπόδιζαν τη λειτουργικότητα της στάσης.</a:t>
            </a:r>
          </a:p>
          <a:p>
            <a:pPr marL="0" indent="0">
              <a:buNone/>
            </a:pPr>
            <a:r>
              <a:rPr lang="el-GR" sz="1600" dirty="0">
                <a:solidFill>
                  <a:srgbClr val="000000"/>
                </a:solidFill>
              </a:rPr>
              <a:t>Επιπλέον, στο 88% των περιπτώσεων το λεωφορείο σταμάτησε εντός της λεωφορειολωρίδας, ενώ στο 12% χρειάστηκε να σταματήσει εκτός αυτής. </a:t>
            </a:r>
          </a:p>
          <a:p>
            <a:pPr marL="0" indent="0">
              <a:buNone/>
            </a:pPr>
            <a:r>
              <a:rPr lang="el-GR" sz="1600" dirty="0">
                <a:solidFill>
                  <a:srgbClr val="000000"/>
                </a:solidFill>
              </a:rPr>
              <a:t>Στο πρώτο διάγραμμα βλέπουμε το ποσοστό χρήσης λεωφορειολωρίδας, ενώ στο κάτω το ποσοστό σταθμευμένων οχημάτων στις στάσεις</a:t>
            </a:r>
            <a:endParaRPr lang="el-GR" sz="1600" b="1" dirty="0">
              <a:solidFill>
                <a:srgbClr val="000000"/>
              </a:solidFill>
            </a:endParaRPr>
          </a:p>
        </p:txBody>
      </p:sp>
      <p:pic>
        <p:nvPicPr>
          <p:cNvPr id="7" name="Picture 6" descr="A pie chart with a blue and red color&#10;&#10;Description automatically generated">
            <a:extLst>
              <a:ext uri="{FF2B5EF4-FFF2-40B4-BE49-F238E27FC236}">
                <a16:creationId xmlns:a16="http://schemas.microsoft.com/office/drawing/2014/main" id="{F7D99BA7-A7CC-DA23-52FB-4E3FEB2EB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274" y="257175"/>
            <a:ext cx="5638800" cy="3171825"/>
          </a:xfrm>
          <a:prstGeom prst="rect">
            <a:avLst/>
          </a:prstGeom>
        </p:spPr>
      </p:pic>
      <p:pic>
        <p:nvPicPr>
          <p:cNvPr id="9" name="Picture 8" descr="A blue and red pie chart&#10;&#10;Description automatically generated">
            <a:extLst>
              <a:ext uri="{FF2B5EF4-FFF2-40B4-BE49-F238E27FC236}">
                <a16:creationId xmlns:a16="http://schemas.microsoft.com/office/drawing/2014/main" id="{BE5DF3B5-B85A-67BD-80C1-7E15AADFA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273" y="3429000"/>
            <a:ext cx="5638801" cy="3171826"/>
          </a:xfrm>
          <a:prstGeom prst="rect">
            <a:avLst/>
          </a:prstGeom>
        </p:spPr>
      </p:pic>
    </p:spTree>
    <p:extLst>
      <p:ext uri="{BB962C8B-B14F-4D97-AF65-F5344CB8AC3E}">
        <p14:creationId xmlns:p14="http://schemas.microsoft.com/office/powerpoint/2010/main" val="2090156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CB35B3C2-7030-539B-93B0-15F4B7EF54E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7F3475A9-6085-D46E-D159-3894C943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A9003A22-8AA9-194E-49A2-CB2A15A8C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8A71E970-BFB4-E594-705B-D4F171A3A3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11BA4A74-7118-A756-AFC1-081A7028B05F}"/>
              </a:ext>
            </a:extLst>
          </p:cNvPr>
          <p:cNvPicPr>
            <a:picLocks noChangeAspect="1"/>
          </p:cNvPicPr>
          <p:nvPr/>
        </p:nvPicPr>
        <p:blipFill>
          <a:blip r:embed="rId2">
            <a:extLst>
              <a:ext uri="{28A0092B-C50C-407E-A947-70E740481C1C}">
                <a14:useLocalDpi xmlns:a14="http://schemas.microsoft.com/office/drawing/2010/main" val="0"/>
              </a:ext>
            </a:extLst>
          </a:blip>
          <a:srcRect t="10763" b="1076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DD216C39-A54C-C25D-ED2B-17D31357812A}"/>
              </a:ext>
            </a:extLst>
          </p:cNvPr>
          <p:cNvSpPr>
            <a:spLocks noGrp="1"/>
          </p:cNvSpPr>
          <p:nvPr>
            <p:ph type="title"/>
          </p:nvPr>
        </p:nvSpPr>
        <p:spPr>
          <a:xfrm>
            <a:off x="1207657" y="2316779"/>
            <a:ext cx="8300137" cy="2026620"/>
          </a:xfrm>
        </p:spPr>
        <p:txBody>
          <a:bodyPr vert="horz" lIns="91440" tIns="45720" rIns="91440" bIns="45720" rtlCol="0" anchor="b">
            <a:normAutofit fontScale="90000"/>
          </a:bodyPr>
          <a:lstStyle/>
          <a:p>
            <a:r>
              <a:rPr lang="el-GR" sz="8000" dirty="0"/>
              <a:t>ΑΠΟΤΕΛΕΣΜΑΤΑ ΕΡΩΤΗΜΑΤΟΛΟΓΙΟΥ(ΣΤΑΣΗ)</a:t>
            </a:r>
            <a:endParaRPr lang="en-US" sz="8000" dirty="0"/>
          </a:p>
        </p:txBody>
      </p:sp>
      <p:cxnSp>
        <p:nvCxnSpPr>
          <p:cNvPr id="33" name="Straight Connector 32">
            <a:extLst>
              <a:ext uri="{FF2B5EF4-FFF2-40B4-BE49-F238E27FC236}">
                <a16:creationId xmlns:a16="http://schemas.microsoft.com/office/drawing/2014/main" id="{37CC7146-7FF5-5D1C-53CF-262BAA62AE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CF82BF6-1E50-E0F4-9FB6-4C63B983C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993AE405-1960-5CF7-E0B7-FADE3B617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371635391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BBCD7BB-1DD2-143E-9090-8FB6FD3A2A1C}"/>
              </a:ext>
            </a:extLst>
          </p:cNvPr>
          <p:cNvSpPr>
            <a:spLocks noGrp="1"/>
          </p:cNvSpPr>
          <p:nvPr>
            <p:ph type="title"/>
          </p:nvPr>
        </p:nvSpPr>
        <p:spPr>
          <a:xfrm>
            <a:off x="2826774" y="584781"/>
            <a:ext cx="6538452" cy="604922"/>
          </a:xfrm>
        </p:spPr>
        <p:txBody>
          <a:bodyPr>
            <a:normAutofit fontScale="90000"/>
          </a:bodyPr>
          <a:lstStyle/>
          <a:p>
            <a:r>
              <a:rPr lang="el-GR" dirty="0"/>
              <a:t>                   ΕΙΣΑΓΩΓΗ</a:t>
            </a:r>
          </a:p>
        </p:txBody>
      </p:sp>
      <p:sp>
        <p:nvSpPr>
          <p:cNvPr id="3" name="Θέση περιεχομένου 2">
            <a:extLst>
              <a:ext uri="{FF2B5EF4-FFF2-40B4-BE49-F238E27FC236}">
                <a16:creationId xmlns:a16="http://schemas.microsoft.com/office/drawing/2014/main" id="{11356338-D8D2-7D5B-E6D4-8FDC5A58C385}"/>
              </a:ext>
            </a:extLst>
          </p:cNvPr>
          <p:cNvSpPr>
            <a:spLocks noGrp="1"/>
          </p:cNvSpPr>
          <p:nvPr>
            <p:ph idx="1"/>
          </p:nvPr>
        </p:nvSpPr>
        <p:spPr>
          <a:xfrm>
            <a:off x="2133601" y="2055060"/>
            <a:ext cx="8229600" cy="2747879"/>
          </a:xfrm>
        </p:spPr>
        <p:txBody>
          <a:bodyPr/>
          <a:lstStyle/>
          <a:p>
            <a:r>
              <a:rPr lang="el-GR" dirty="0"/>
              <a:t>Οι αστικές συγκοινωνίες του Βόλου αποτελούν βασικό κομμάτι της ζωής της πόλης, εξυπηρετώντας τον αστικό ιστό, τα προάστια και κοντινές περιοχές. Προσφέρουν μια προσιτή και αξιόπιστη επιλογή, μειώνοντας την κυκλοφοριακή συμφόρηση και την ρύπανση. Η εργασία εστιάζει στην αποτύπωση της κατάστασης και την αξιολόγηση της ποιότητας των υπηρεσιών. Τα ευρήματα στοχεύουν στη βελτίωση του δικτύου μεταφορών, ώστε να γίνει πιο φιλικό, αποδοτικό και βιώσιμο για κατοίκους και επισκέπτες.</a:t>
            </a:r>
          </a:p>
          <a:p>
            <a:endParaRPr lang="el-GR" dirty="0"/>
          </a:p>
        </p:txBody>
      </p:sp>
    </p:spTree>
    <p:extLst>
      <p:ext uri="{BB962C8B-B14F-4D97-AF65-F5344CB8AC3E}">
        <p14:creationId xmlns:p14="http://schemas.microsoft.com/office/powerpoint/2010/main" val="22321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98AA7F2-D0C0-E7FC-DE13-20CEA44A9F46}"/>
              </a:ext>
            </a:extLst>
          </p:cNvPr>
          <p:cNvSpPr>
            <a:spLocks noGrp="1"/>
          </p:cNvSpPr>
          <p:nvPr>
            <p:ph type="title"/>
          </p:nvPr>
        </p:nvSpPr>
        <p:spPr>
          <a:xfrm>
            <a:off x="1687669" y="624110"/>
            <a:ext cx="4137059" cy="1280890"/>
          </a:xfrm>
        </p:spPr>
        <p:txBody>
          <a:bodyPr>
            <a:normAutofit/>
          </a:bodyPr>
          <a:lstStyle/>
          <a:p>
            <a:r>
              <a:rPr lang="el-GR" sz="3000"/>
              <a:t>Αποτελέσματα ερωτηματολογίου(1)</a:t>
            </a:r>
            <a:endParaRPr lang="el-GR" sz="3000" dirty="0"/>
          </a:p>
        </p:txBody>
      </p:sp>
      <p:sp>
        <p:nvSpPr>
          <p:cNvPr id="3" name="Θέση περιεχομένου 2">
            <a:extLst>
              <a:ext uri="{FF2B5EF4-FFF2-40B4-BE49-F238E27FC236}">
                <a16:creationId xmlns:a16="http://schemas.microsoft.com/office/drawing/2014/main" id="{4D319EB7-3BEE-0676-902F-7C552FCD9BA2}"/>
              </a:ext>
            </a:extLst>
          </p:cNvPr>
          <p:cNvSpPr>
            <a:spLocks noGrp="1"/>
          </p:cNvSpPr>
          <p:nvPr>
            <p:ph idx="1"/>
          </p:nvPr>
        </p:nvSpPr>
        <p:spPr>
          <a:xfrm>
            <a:off x="1683957" y="2133599"/>
            <a:ext cx="3470848" cy="3322655"/>
          </a:xfrm>
        </p:spPr>
        <p:txBody>
          <a:bodyPr>
            <a:normAutofit lnSpcReduction="10000"/>
          </a:bodyPr>
          <a:lstStyle/>
          <a:p>
            <a:r>
              <a:rPr lang="el-GR" sz="1600" b="1" dirty="0">
                <a:solidFill>
                  <a:srgbClr val="000000"/>
                </a:solidFill>
              </a:rPr>
              <a:t>Σκοπός μετακίνησης</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πλειονότητα των συμμετεχόντων ήταν νεαρής ηλικίας, με το μεγαλύτερο ποσοστό (51,72%) να μετακινείται για λόγους εκπαίδευσης. </a:t>
            </a:r>
          </a:p>
          <a:p>
            <a:pPr marL="0" indent="0">
              <a:buNone/>
            </a:pPr>
            <a:r>
              <a:rPr lang="el-GR" sz="1600" dirty="0">
                <a:solidFill>
                  <a:srgbClr val="000000"/>
                </a:solidFill>
              </a:rPr>
              <a:t>Ακολούθησαν όσοι μετακινήθηκαν για εργασία, με ποσοστό 27,59%. </a:t>
            </a:r>
          </a:p>
          <a:p>
            <a:pPr marL="0" indent="0">
              <a:buNone/>
            </a:pPr>
            <a:r>
              <a:rPr lang="el-GR" sz="1600" dirty="0">
                <a:solidFill>
                  <a:srgbClr val="000000"/>
                </a:solidFill>
              </a:rPr>
              <a:t>Συνεπώς, προκύπτει ότι η στάση εξυπηρετεί κυρίως μαθητές και φοιτητές.</a:t>
            </a:r>
            <a:endParaRPr lang="el-GR" sz="1600" b="1" dirty="0">
              <a:solidFill>
                <a:srgbClr val="000000"/>
              </a:solidFill>
            </a:endParaRPr>
          </a:p>
        </p:txBody>
      </p:sp>
      <p:pic>
        <p:nvPicPr>
          <p:cNvPr id="8" name="Picture 7" descr="A graph showing a bar graph&#10;&#10;Description automatically generated with medium confidence">
            <a:extLst>
              <a:ext uri="{FF2B5EF4-FFF2-40B4-BE49-F238E27FC236}">
                <a16:creationId xmlns:a16="http://schemas.microsoft.com/office/drawing/2014/main" id="{84B6C463-3BFE-6775-58BC-5FA632126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605" y="1903429"/>
            <a:ext cx="6316133" cy="3552825"/>
          </a:xfrm>
          <a:prstGeom prst="rect">
            <a:avLst/>
          </a:prstGeom>
        </p:spPr>
      </p:pic>
    </p:spTree>
    <p:extLst>
      <p:ext uri="{BB962C8B-B14F-4D97-AF65-F5344CB8AC3E}">
        <p14:creationId xmlns:p14="http://schemas.microsoft.com/office/powerpoint/2010/main" val="2408780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AE2038D-D465-76E2-565B-D58AF85AD486}"/>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a:t>
            </a:r>
            <a:r>
              <a:rPr lang="en-US" sz="3000" dirty="0"/>
              <a:t>2)</a:t>
            </a:r>
            <a:endParaRPr lang="el-GR" sz="3000" dirty="0"/>
          </a:p>
        </p:txBody>
      </p:sp>
      <p:sp>
        <p:nvSpPr>
          <p:cNvPr id="3" name="Θέση περιεχομένου 2">
            <a:extLst>
              <a:ext uri="{FF2B5EF4-FFF2-40B4-BE49-F238E27FC236}">
                <a16:creationId xmlns:a16="http://schemas.microsoft.com/office/drawing/2014/main" id="{265508CF-2E76-DAD0-C424-D1CB1AB9E119}"/>
              </a:ext>
            </a:extLst>
          </p:cNvPr>
          <p:cNvSpPr>
            <a:spLocks noGrp="1"/>
          </p:cNvSpPr>
          <p:nvPr>
            <p:ph idx="1"/>
          </p:nvPr>
        </p:nvSpPr>
        <p:spPr>
          <a:xfrm>
            <a:off x="1362409" y="2053213"/>
            <a:ext cx="3902927" cy="3453304"/>
          </a:xfrm>
        </p:spPr>
        <p:txBody>
          <a:bodyPr>
            <a:normAutofit/>
          </a:bodyPr>
          <a:lstStyle/>
          <a:p>
            <a:r>
              <a:rPr lang="el-GR" sz="1600" b="1" dirty="0">
                <a:solidFill>
                  <a:srgbClr val="000000"/>
                </a:solidFill>
              </a:rPr>
              <a:t>Συχνότητα χρήσης λεωφορείου</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Τα αποτελέσματα δείχνουν ότι ένα σημαντικό ποσοστό των συμμετεχόντων, συγκεκριμένα 48,28%, ανέφερε πως χρησιμοποιεί συχνά το λεωφορείο, υποδηλώνοντας υψηλή εξάρτηση από αυτό το μέσο μεταφοράς. </a:t>
            </a:r>
            <a:endParaRPr lang="en-US" sz="1600" dirty="0">
              <a:solidFill>
                <a:srgbClr val="000000"/>
              </a:solidFill>
            </a:endParaRPr>
          </a:p>
          <a:p>
            <a:pPr marL="0" indent="0">
              <a:buNone/>
            </a:pPr>
            <a:r>
              <a:rPr lang="el-GR" sz="1600" dirty="0">
                <a:solidFill>
                  <a:srgbClr val="000000"/>
                </a:solidFill>
              </a:rPr>
              <a:t>Αντίθετα, το 34,48% δήλωσε ότι το χρησιμοποιεί σπάνια, πιθανώς λόγω περιορισμένων μετακινήσεων ή προτίμησης σε εναλλακτικά μέσα.</a:t>
            </a:r>
            <a:endParaRPr lang="el-GR" sz="1600" b="1" dirty="0">
              <a:solidFill>
                <a:srgbClr val="000000"/>
              </a:solidFill>
            </a:endParaRPr>
          </a:p>
        </p:txBody>
      </p:sp>
      <p:pic>
        <p:nvPicPr>
          <p:cNvPr id="6" name="Picture 5" descr="A graph showing a bar graph&#10;&#10;Description automatically generated with medium confidence">
            <a:extLst>
              <a:ext uri="{FF2B5EF4-FFF2-40B4-BE49-F238E27FC236}">
                <a16:creationId xmlns:a16="http://schemas.microsoft.com/office/drawing/2014/main" id="{C9B830AC-0518-75B4-1E5F-AB91D8BC2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728" y="2053213"/>
            <a:ext cx="6139205" cy="3453303"/>
          </a:xfrm>
          <a:prstGeom prst="rect">
            <a:avLst/>
          </a:prstGeom>
        </p:spPr>
      </p:pic>
    </p:spTree>
    <p:extLst>
      <p:ext uri="{BB962C8B-B14F-4D97-AF65-F5344CB8AC3E}">
        <p14:creationId xmlns:p14="http://schemas.microsoft.com/office/powerpoint/2010/main" val="1115849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F123E9-AC7B-6723-141E-FC89D427FCC3}"/>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a:t>
            </a:r>
            <a:r>
              <a:rPr lang="en-US" sz="3000" dirty="0"/>
              <a:t>3)</a:t>
            </a:r>
            <a:endParaRPr lang="el-GR" sz="3000" dirty="0"/>
          </a:p>
        </p:txBody>
      </p:sp>
      <p:sp>
        <p:nvSpPr>
          <p:cNvPr id="3" name="Θέση περιεχομένου 2">
            <a:extLst>
              <a:ext uri="{FF2B5EF4-FFF2-40B4-BE49-F238E27FC236}">
                <a16:creationId xmlns:a16="http://schemas.microsoft.com/office/drawing/2014/main" id="{E3441962-625B-7FEA-BF8C-45504736FF31}"/>
              </a:ext>
            </a:extLst>
          </p:cNvPr>
          <p:cNvSpPr>
            <a:spLocks noGrp="1"/>
          </p:cNvSpPr>
          <p:nvPr>
            <p:ph idx="1"/>
          </p:nvPr>
        </p:nvSpPr>
        <p:spPr>
          <a:xfrm>
            <a:off x="1215851" y="2133600"/>
            <a:ext cx="3808325" cy="2991059"/>
          </a:xfrm>
        </p:spPr>
        <p:txBody>
          <a:bodyPr>
            <a:normAutofit/>
          </a:bodyPr>
          <a:lstStyle/>
          <a:p>
            <a:r>
              <a:rPr lang="el-GR" sz="1600" b="1" dirty="0">
                <a:solidFill>
                  <a:srgbClr val="000000"/>
                </a:solidFill>
              </a:rPr>
              <a:t>Καθαριότητα</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πλειονότητα των συμμετεχόντων, σε ποσοστό 37,9%, αξιολόγησε την καθαριότητα με 3 στα 5, ενώ μόλις το 10,35% έδωσε την ανώτερη βαθμολογία 5/5, γεγονός που φανερώνει μέτριο επίπεδο ικανοποίησης σε αυτόν τον τομέα.</a:t>
            </a:r>
            <a:endParaRPr lang="el-GR" sz="1600" b="1" dirty="0">
              <a:solidFill>
                <a:srgbClr val="000000"/>
              </a:solidFill>
            </a:endParaRPr>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976E492E-24BB-F0FA-BD09-7CE617B5F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728" y="1905000"/>
            <a:ext cx="5686425" cy="3198614"/>
          </a:xfrm>
          <a:prstGeom prst="rect">
            <a:avLst/>
          </a:prstGeom>
        </p:spPr>
      </p:pic>
    </p:spTree>
    <p:extLst>
      <p:ext uri="{BB962C8B-B14F-4D97-AF65-F5344CB8AC3E}">
        <p14:creationId xmlns:p14="http://schemas.microsoft.com/office/powerpoint/2010/main" val="201155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073DA8-985D-E081-16F5-F1D6A9F2795F}"/>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ερωτηματολογίου(4</a:t>
            </a:r>
            <a:r>
              <a:rPr lang="en-US" sz="3000" dirty="0"/>
              <a:t>)</a:t>
            </a:r>
            <a:endParaRPr lang="el-GR" sz="3000" dirty="0"/>
          </a:p>
        </p:txBody>
      </p:sp>
      <p:sp>
        <p:nvSpPr>
          <p:cNvPr id="3" name="Θέση περιεχομένου 2">
            <a:extLst>
              <a:ext uri="{FF2B5EF4-FFF2-40B4-BE49-F238E27FC236}">
                <a16:creationId xmlns:a16="http://schemas.microsoft.com/office/drawing/2014/main" id="{7AD7634B-F765-3980-4ADA-C1FB97588D8A}"/>
              </a:ext>
            </a:extLst>
          </p:cNvPr>
          <p:cNvSpPr>
            <a:spLocks noGrp="1"/>
          </p:cNvSpPr>
          <p:nvPr>
            <p:ph idx="1"/>
          </p:nvPr>
        </p:nvSpPr>
        <p:spPr>
          <a:xfrm>
            <a:off x="1376624" y="2133600"/>
            <a:ext cx="3717890" cy="2819401"/>
          </a:xfrm>
        </p:spPr>
        <p:txBody>
          <a:bodyPr>
            <a:normAutofit/>
          </a:bodyPr>
          <a:lstStyle/>
          <a:p>
            <a:r>
              <a:rPr lang="el-GR" sz="1600" b="1" dirty="0">
                <a:solidFill>
                  <a:srgbClr val="000000"/>
                </a:solidFill>
              </a:rPr>
              <a:t>Άνεση</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άνεση βαθμολογήθηκε κυρίως με 3 στα 5, συγκεντρώνοντας το υψηλότερο ποσοστό, 37,9%, γεγονός που υποδηλώνει μέτρια ικανοποίηση. </a:t>
            </a:r>
            <a:endParaRPr lang="en-US" sz="1600" dirty="0">
              <a:solidFill>
                <a:srgbClr val="000000"/>
              </a:solidFill>
            </a:endParaRPr>
          </a:p>
          <a:p>
            <a:pPr marL="0" indent="0">
              <a:buNone/>
            </a:pPr>
            <a:r>
              <a:rPr lang="el-GR" sz="1600" dirty="0">
                <a:solidFill>
                  <a:srgbClr val="000000"/>
                </a:solidFill>
              </a:rPr>
              <a:t>Ακολούθησε η βαθμολογία 4 στα 5 με 34,5%, ενώ η χαμηλότερη βαθμολογία, 1 στα 5, καταγράφηκε στο 6,9%.</a:t>
            </a:r>
            <a:endParaRPr lang="el-GR" sz="1600" b="1" dirty="0">
              <a:solidFill>
                <a:srgbClr val="000000"/>
              </a:solidFill>
            </a:endParaRPr>
          </a:p>
        </p:txBody>
      </p:sp>
      <p:pic>
        <p:nvPicPr>
          <p:cNvPr id="6" name="Picture 5" descr="A graph of a bar graph&#10;&#10;Description automatically generated with medium confidence">
            <a:extLst>
              <a:ext uri="{FF2B5EF4-FFF2-40B4-BE49-F238E27FC236}">
                <a16:creationId xmlns:a16="http://schemas.microsoft.com/office/drawing/2014/main" id="{63805D41-6365-D989-BD3C-FC43C450E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425" y="2133600"/>
            <a:ext cx="6096000" cy="3429000"/>
          </a:xfrm>
          <a:prstGeom prst="rect">
            <a:avLst/>
          </a:prstGeom>
        </p:spPr>
      </p:pic>
    </p:spTree>
    <p:extLst>
      <p:ext uri="{BB962C8B-B14F-4D97-AF65-F5344CB8AC3E}">
        <p14:creationId xmlns:p14="http://schemas.microsoft.com/office/powerpoint/2010/main" val="2580675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22D3B26-1578-5B98-CB41-39D78BB39C63}"/>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ερωτηματολογίου(5</a:t>
            </a:r>
            <a:r>
              <a:rPr lang="en-US" sz="3000" dirty="0"/>
              <a:t>)</a:t>
            </a:r>
            <a:endParaRPr lang="el-GR" sz="3000" dirty="0"/>
          </a:p>
        </p:txBody>
      </p:sp>
      <p:sp>
        <p:nvSpPr>
          <p:cNvPr id="3" name="Θέση περιεχομένου 2">
            <a:extLst>
              <a:ext uri="{FF2B5EF4-FFF2-40B4-BE49-F238E27FC236}">
                <a16:creationId xmlns:a16="http://schemas.microsoft.com/office/drawing/2014/main" id="{F825CB1E-74BA-B6BD-089D-631ECD3267C3}"/>
              </a:ext>
            </a:extLst>
          </p:cNvPr>
          <p:cNvSpPr>
            <a:spLocks noGrp="1"/>
          </p:cNvSpPr>
          <p:nvPr>
            <p:ph idx="1"/>
          </p:nvPr>
        </p:nvSpPr>
        <p:spPr>
          <a:xfrm>
            <a:off x="1271973" y="2163745"/>
            <a:ext cx="4140772" cy="3503525"/>
          </a:xfrm>
        </p:spPr>
        <p:txBody>
          <a:bodyPr>
            <a:normAutofit/>
          </a:bodyPr>
          <a:lstStyle/>
          <a:p>
            <a:r>
              <a:rPr lang="el-GR" sz="1600" b="1" dirty="0">
                <a:solidFill>
                  <a:srgbClr val="000000"/>
                </a:solidFill>
              </a:rPr>
              <a:t>Απόσταση κατοικίας από τη στάση</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απόσταση της στάσης από την κατοικία αξιολογήθηκε κυρίως με 4 στα 5, βαθμολογία που έλαβε το 37,9% των απαντήσεων, υποδεικνύοντας γενική ικανοποίηση με μικρές δυνατότητες βελτίωσης. </a:t>
            </a:r>
            <a:endParaRPr lang="en-US" sz="1600" dirty="0">
              <a:solidFill>
                <a:srgbClr val="000000"/>
              </a:solidFill>
            </a:endParaRPr>
          </a:p>
          <a:p>
            <a:pPr marL="0" indent="0">
              <a:buNone/>
            </a:pPr>
            <a:r>
              <a:rPr lang="el-GR" sz="1600" dirty="0">
                <a:solidFill>
                  <a:srgbClr val="000000"/>
                </a:solidFill>
              </a:rPr>
              <a:t>Ακολουθώντας, το 34,5% των συμμετεχόντων έδωσε την υψηλότερη βαθμολογία, 5/5, δηλώνοντας ότι η απόσταση είναι ιδανική για αυτούς.</a:t>
            </a:r>
            <a:endParaRPr lang="el-GR" sz="1600" b="1" dirty="0">
              <a:solidFill>
                <a:srgbClr val="000000"/>
              </a:solidFill>
            </a:endParaRPr>
          </a:p>
        </p:txBody>
      </p:sp>
      <p:pic>
        <p:nvPicPr>
          <p:cNvPr id="6" name="Picture 5" descr="A graph showing a number of blue rectangular objects&#10;&#10;Description automatically generated with medium confidence">
            <a:extLst>
              <a:ext uri="{FF2B5EF4-FFF2-40B4-BE49-F238E27FC236}">
                <a16:creationId xmlns:a16="http://schemas.microsoft.com/office/drawing/2014/main" id="{5D91F045-F041-ADD4-C6F8-AA55B3889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00" y="2163745"/>
            <a:ext cx="6096000" cy="3429000"/>
          </a:xfrm>
          <a:prstGeom prst="rect">
            <a:avLst/>
          </a:prstGeom>
        </p:spPr>
      </p:pic>
    </p:spTree>
    <p:extLst>
      <p:ext uri="{BB962C8B-B14F-4D97-AF65-F5344CB8AC3E}">
        <p14:creationId xmlns:p14="http://schemas.microsoft.com/office/powerpoint/2010/main" val="4254104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C10AF5-4934-1416-8F22-A8E746505370}"/>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ερωτηματολογίου(6</a:t>
            </a:r>
            <a:r>
              <a:rPr lang="en-US" sz="3000" dirty="0"/>
              <a:t>)</a:t>
            </a:r>
            <a:endParaRPr lang="el-GR" sz="3000" dirty="0"/>
          </a:p>
        </p:txBody>
      </p:sp>
      <p:sp>
        <p:nvSpPr>
          <p:cNvPr id="3" name="Θέση περιεχομένου 2">
            <a:extLst>
              <a:ext uri="{FF2B5EF4-FFF2-40B4-BE49-F238E27FC236}">
                <a16:creationId xmlns:a16="http://schemas.microsoft.com/office/drawing/2014/main" id="{088EF070-7A96-609E-64F8-DBD019C84037}"/>
              </a:ext>
            </a:extLst>
          </p:cNvPr>
          <p:cNvSpPr>
            <a:spLocks noGrp="1"/>
          </p:cNvSpPr>
          <p:nvPr>
            <p:ph idx="1"/>
          </p:nvPr>
        </p:nvSpPr>
        <p:spPr>
          <a:xfrm>
            <a:off x="1472940" y="2143649"/>
            <a:ext cx="3912976" cy="2809352"/>
          </a:xfrm>
        </p:spPr>
        <p:txBody>
          <a:bodyPr>
            <a:normAutofit/>
          </a:bodyPr>
          <a:lstStyle/>
          <a:p>
            <a:r>
              <a:rPr lang="el-GR" sz="1600" b="1" dirty="0">
                <a:solidFill>
                  <a:srgbClr val="000000"/>
                </a:solidFill>
              </a:rPr>
              <a:t>Αξιοπιστία</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αξιοπιστία αξιολογήθηκε ισομερώς με 3 στα 5 και 4 στα 5, καθώς και οι δύο βαθμολογίες συγκέντρωσαν το ίδιο ποσοστό, 41,2%. </a:t>
            </a:r>
            <a:endParaRPr lang="en-US" sz="1600" dirty="0">
              <a:solidFill>
                <a:srgbClr val="000000"/>
              </a:solidFill>
            </a:endParaRPr>
          </a:p>
          <a:p>
            <a:pPr marL="0" indent="0">
              <a:buNone/>
            </a:pPr>
            <a:r>
              <a:rPr lang="el-GR" sz="1600" dirty="0">
                <a:solidFill>
                  <a:srgbClr val="000000"/>
                </a:solidFill>
              </a:rPr>
              <a:t>Αυτό υποδεικνύει ότι οι απόψεις των συμμετεχόντων για την αξιοπιστία είναι μοιρασμένες μεταξύ μέτριας και αρκετά καλής αξιολόγησης.</a:t>
            </a:r>
            <a:endParaRPr lang="el-GR" sz="1600" b="1" dirty="0">
              <a:solidFill>
                <a:srgbClr val="000000"/>
              </a:solidFill>
            </a:endParaRPr>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778517FF-BC69-9ED1-D501-B2E6321C3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728" y="2076974"/>
            <a:ext cx="5892800" cy="3314700"/>
          </a:xfrm>
          <a:prstGeom prst="rect">
            <a:avLst/>
          </a:prstGeom>
        </p:spPr>
      </p:pic>
    </p:spTree>
    <p:extLst>
      <p:ext uri="{BB962C8B-B14F-4D97-AF65-F5344CB8AC3E}">
        <p14:creationId xmlns:p14="http://schemas.microsoft.com/office/powerpoint/2010/main" val="3773005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107EB05-ABCD-B76A-39A7-D639B502F91E}"/>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ερωτηματολογίου(7</a:t>
            </a:r>
            <a:r>
              <a:rPr lang="en-US" sz="3000" dirty="0"/>
              <a:t>)</a:t>
            </a:r>
            <a:endParaRPr lang="el-GR" sz="3000" dirty="0"/>
          </a:p>
        </p:txBody>
      </p:sp>
      <p:sp>
        <p:nvSpPr>
          <p:cNvPr id="3" name="Θέση περιεχομένου 2">
            <a:extLst>
              <a:ext uri="{FF2B5EF4-FFF2-40B4-BE49-F238E27FC236}">
                <a16:creationId xmlns:a16="http://schemas.microsoft.com/office/drawing/2014/main" id="{93308270-F300-365F-11E5-95158E16BB57}"/>
              </a:ext>
            </a:extLst>
          </p:cNvPr>
          <p:cNvSpPr>
            <a:spLocks noGrp="1"/>
          </p:cNvSpPr>
          <p:nvPr>
            <p:ph idx="1"/>
          </p:nvPr>
        </p:nvSpPr>
        <p:spPr>
          <a:xfrm>
            <a:off x="1683956" y="2133600"/>
            <a:ext cx="3782347" cy="3080169"/>
          </a:xfrm>
        </p:spPr>
        <p:txBody>
          <a:bodyPr>
            <a:normAutofit/>
          </a:bodyPr>
          <a:lstStyle/>
          <a:p>
            <a:r>
              <a:rPr lang="el-GR" sz="1600" b="1" dirty="0">
                <a:solidFill>
                  <a:srgbClr val="000000"/>
                </a:solidFill>
              </a:rPr>
              <a:t>Ασφάλεια</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ασφάλεια αξιολογήθηκε με 3 στα 5 από το 34,48% των συμμετεχόντων, υποδεικνύοντας μέτρια ικανοποίηση. </a:t>
            </a:r>
            <a:endParaRPr lang="en-US" sz="1600" dirty="0">
              <a:solidFill>
                <a:srgbClr val="000000"/>
              </a:solidFill>
            </a:endParaRPr>
          </a:p>
          <a:p>
            <a:pPr marL="0" indent="0">
              <a:buNone/>
            </a:pPr>
            <a:r>
              <a:rPr lang="el-GR" sz="1600" dirty="0">
                <a:solidFill>
                  <a:srgbClr val="000000"/>
                </a:solidFill>
              </a:rPr>
              <a:t>Ακολουθεί η βαθμολογία 4 στα 5, την οποία επέλεξε το 31,03%, υποδεικνύοντας ότι αρκετοί την θεωρούν ικανοποιητική, αλλά με περιθώρια για βελτίωση.</a:t>
            </a:r>
            <a:endParaRPr lang="el-GR" sz="1600" b="1" dirty="0">
              <a:solidFill>
                <a:srgbClr val="000000"/>
              </a:solidFill>
            </a:endParaRPr>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F14D000B-C66E-EBF1-8D9F-F771DA189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728" y="2133600"/>
            <a:ext cx="6096000" cy="3429000"/>
          </a:xfrm>
          <a:prstGeom prst="rect">
            <a:avLst/>
          </a:prstGeom>
        </p:spPr>
      </p:pic>
    </p:spTree>
    <p:extLst>
      <p:ext uri="{BB962C8B-B14F-4D97-AF65-F5344CB8AC3E}">
        <p14:creationId xmlns:p14="http://schemas.microsoft.com/office/powerpoint/2010/main" val="3337899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C09DA5C-E29C-8BA6-F491-0AFAC9051554}"/>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ερωτηματολογίου(8</a:t>
            </a:r>
            <a:r>
              <a:rPr lang="en-US" sz="3000" dirty="0"/>
              <a:t>)</a:t>
            </a:r>
            <a:endParaRPr lang="el-GR" sz="3000" dirty="0"/>
          </a:p>
        </p:txBody>
      </p:sp>
      <p:sp>
        <p:nvSpPr>
          <p:cNvPr id="3" name="Θέση περιεχομένου 2">
            <a:extLst>
              <a:ext uri="{FF2B5EF4-FFF2-40B4-BE49-F238E27FC236}">
                <a16:creationId xmlns:a16="http://schemas.microsoft.com/office/drawing/2014/main" id="{B2E4B3C6-4BEE-046C-9B1C-9E1787FBD3C6}"/>
              </a:ext>
            </a:extLst>
          </p:cNvPr>
          <p:cNvSpPr>
            <a:spLocks noGrp="1"/>
          </p:cNvSpPr>
          <p:nvPr>
            <p:ph idx="1"/>
          </p:nvPr>
        </p:nvSpPr>
        <p:spPr>
          <a:xfrm>
            <a:off x="1352361" y="1970035"/>
            <a:ext cx="3912976" cy="3777622"/>
          </a:xfrm>
        </p:spPr>
        <p:txBody>
          <a:bodyPr>
            <a:normAutofit/>
          </a:bodyPr>
          <a:lstStyle/>
          <a:p>
            <a:r>
              <a:rPr lang="el-GR" sz="1600" b="1" dirty="0">
                <a:solidFill>
                  <a:srgbClr val="000000"/>
                </a:solidFill>
              </a:rPr>
              <a:t>Χρόνος αναμονής</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Ο χρόνος αναμονής στη στάση αξιολογήθηκε κυρίως με 3 στα 5, βαθμολογία που έλαβε το 41,28% των συμμετεχόντων, υποδεικνύοντας μέτρια ικανοποίηση. </a:t>
            </a:r>
            <a:endParaRPr lang="en-US" sz="1600" dirty="0">
              <a:solidFill>
                <a:srgbClr val="000000"/>
              </a:solidFill>
            </a:endParaRPr>
          </a:p>
          <a:p>
            <a:pPr marL="0" indent="0">
              <a:buNone/>
            </a:pPr>
            <a:r>
              <a:rPr lang="el-GR" sz="1600" dirty="0">
                <a:solidFill>
                  <a:srgbClr val="000000"/>
                </a:solidFill>
              </a:rPr>
              <a:t>Συνολικά, τα ποσοστά δείχνουν ότι η μέση αξιολόγηση για τον χρόνο αναμονής είναι γύρω από το 3/5, υποδεικνύοντας ότι οι περισσότεροι συμμετέχοντες τον θεωρούν ικανοποιητικό, αλλά όχι εξαιρετικό.</a:t>
            </a:r>
            <a:endParaRPr lang="el-GR" sz="1600" b="1" dirty="0">
              <a:solidFill>
                <a:srgbClr val="000000"/>
              </a:solidFill>
            </a:endParaRPr>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E27642FB-1175-7DD4-D3D8-78EB40BA4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925" y="1970035"/>
            <a:ext cx="6096000" cy="3429000"/>
          </a:xfrm>
          <a:prstGeom prst="rect">
            <a:avLst/>
          </a:prstGeom>
        </p:spPr>
      </p:pic>
    </p:spTree>
    <p:extLst>
      <p:ext uri="{BB962C8B-B14F-4D97-AF65-F5344CB8AC3E}">
        <p14:creationId xmlns:p14="http://schemas.microsoft.com/office/powerpoint/2010/main" val="1108102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65B24F-703E-2FA1-507A-A949F93DDB27}"/>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a:t>
            </a:r>
            <a:r>
              <a:rPr lang="en-US" sz="3000" dirty="0"/>
              <a:t>9)</a:t>
            </a:r>
            <a:endParaRPr lang="el-GR" sz="3000" dirty="0"/>
          </a:p>
        </p:txBody>
      </p:sp>
      <p:sp>
        <p:nvSpPr>
          <p:cNvPr id="3" name="Θέση περιεχομένου 2">
            <a:extLst>
              <a:ext uri="{FF2B5EF4-FFF2-40B4-BE49-F238E27FC236}">
                <a16:creationId xmlns:a16="http://schemas.microsoft.com/office/drawing/2014/main" id="{20E93796-8079-D6BE-3C70-73E0181ACE13}"/>
              </a:ext>
            </a:extLst>
          </p:cNvPr>
          <p:cNvSpPr>
            <a:spLocks noGrp="1"/>
          </p:cNvSpPr>
          <p:nvPr>
            <p:ph idx="1"/>
          </p:nvPr>
        </p:nvSpPr>
        <p:spPr>
          <a:xfrm>
            <a:off x="1683956" y="2133600"/>
            <a:ext cx="3902928" cy="3080169"/>
          </a:xfrm>
        </p:spPr>
        <p:txBody>
          <a:bodyPr>
            <a:normAutofit/>
          </a:bodyPr>
          <a:lstStyle/>
          <a:p>
            <a:r>
              <a:rPr lang="el-GR" sz="1600" b="1" dirty="0">
                <a:solidFill>
                  <a:srgbClr val="000000"/>
                </a:solidFill>
              </a:rPr>
              <a:t>Τιμή εισιτηρίου</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τιμή του εισιτηρίου για το λεωφορείο αξιολογήθηκε με 2 στα 5 από το 34,3% των συμμετεχόντων, υποδεικνύοντας ότι αρκετοί την θεωρούν υψηλή σε σχέση με τις προσδοκίες τους. </a:t>
            </a:r>
            <a:endParaRPr lang="en-US" sz="1600" dirty="0">
              <a:solidFill>
                <a:srgbClr val="000000"/>
              </a:solidFill>
            </a:endParaRPr>
          </a:p>
          <a:p>
            <a:pPr marL="0" indent="0">
              <a:buNone/>
            </a:pPr>
            <a:r>
              <a:rPr lang="el-GR" sz="1600" dirty="0">
                <a:solidFill>
                  <a:srgbClr val="000000"/>
                </a:solidFill>
              </a:rPr>
              <a:t>Αμέσως μετά, το 31,03% έδωσε βαθμολογία 3/5, δείχνοντας μέτρια ικανοποίηση με την τιμή.</a:t>
            </a:r>
            <a:endParaRPr lang="el-GR" sz="1600" b="1" dirty="0">
              <a:solidFill>
                <a:srgbClr val="000000"/>
              </a:solidFill>
            </a:endParaRPr>
          </a:p>
        </p:txBody>
      </p:sp>
      <p:pic>
        <p:nvPicPr>
          <p:cNvPr id="6" name="Picture 5" descr="A graph of blue rectangular bars&#10;&#10;Description automatically generated with medium confidence">
            <a:extLst>
              <a:ext uri="{FF2B5EF4-FFF2-40B4-BE49-F238E27FC236}">
                <a16:creationId xmlns:a16="http://schemas.microsoft.com/office/drawing/2014/main" id="{AECE7B18-3439-2E81-D8FE-ACF83700E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728" y="2133600"/>
            <a:ext cx="6096000" cy="3429000"/>
          </a:xfrm>
          <a:prstGeom prst="rect">
            <a:avLst/>
          </a:prstGeom>
        </p:spPr>
      </p:pic>
    </p:spTree>
    <p:extLst>
      <p:ext uri="{BB962C8B-B14F-4D97-AF65-F5344CB8AC3E}">
        <p14:creationId xmlns:p14="http://schemas.microsoft.com/office/powerpoint/2010/main" val="2618627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E907688-6767-67F8-84BE-E1E0C727C0E6}"/>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ερωτηματολογίου(10</a:t>
            </a:r>
            <a:r>
              <a:rPr lang="en-US" sz="3000" dirty="0"/>
              <a:t>)</a:t>
            </a:r>
            <a:endParaRPr lang="el-GR" sz="3000" dirty="0"/>
          </a:p>
        </p:txBody>
      </p:sp>
      <p:sp>
        <p:nvSpPr>
          <p:cNvPr id="3" name="Θέση περιεχομένου 2">
            <a:extLst>
              <a:ext uri="{FF2B5EF4-FFF2-40B4-BE49-F238E27FC236}">
                <a16:creationId xmlns:a16="http://schemas.microsoft.com/office/drawing/2014/main" id="{D938F26E-CDB6-5AD9-BD22-23483321AE6F}"/>
              </a:ext>
            </a:extLst>
          </p:cNvPr>
          <p:cNvSpPr>
            <a:spLocks noGrp="1"/>
          </p:cNvSpPr>
          <p:nvPr>
            <p:ph idx="1"/>
          </p:nvPr>
        </p:nvSpPr>
        <p:spPr>
          <a:xfrm>
            <a:off x="1493037" y="2073309"/>
            <a:ext cx="3571332" cy="3513574"/>
          </a:xfrm>
        </p:spPr>
        <p:txBody>
          <a:bodyPr>
            <a:normAutofit/>
          </a:bodyPr>
          <a:lstStyle/>
          <a:p>
            <a:r>
              <a:rPr lang="el-GR" sz="1600" b="1" dirty="0">
                <a:solidFill>
                  <a:srgbClr val="000000"/>
                </a:solidFill>
              </a:rPr>
              <a:t>Γενική βαθμολογία</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Στην ερώτηση "Πόσο θα βαθμολογούσατε το μέσο γενικά;", το 51,7% των συμμετεχόντων έδωσε βαθμολογία 4/5, δείχνοντας γενικά καλή ικανοποίηση. </a:t>
            </a:r>
          </a:p>
          <a:p>
            <a:pPr marL="0" indent="0">
              <a:buNone/>
            </a:pPr>
            <a:r>
              <a:rPr lang="el-GR" sz="1600" dirty="0">
                <a:solidFill>
                  <a:srgbClr val="000000"/>
                </a:solidFill>
              </a:rPr>
              <a:t>Αντίθετα, μόνο το 3,45% επέλεξε την υψηλότερη βαθμολογία 5/5, ενώ η πλειονότητα φαίνεται να έχει μια πιο συγκρατημένη άποψη.</a:t>
            </a:r>
            <a:endParaRPr lang="el-GR" sz="1600" b="1" dirty="0">
              <a:solidFill>
                <a:srgbClr val="000000"/>
              </a:solidFill>
            </a:endParaRPr>
          </a:p>
        </p:txBody>
      </p:sp>
      <p:pic>
        <p:nvPicPr>
          <p:cNvPr id="6" name="Picture 5" descr="A graph showing a bar graph&#10;&#10;Description automatically generated with medium confidence">
            <a:extLst>
              <a:ext uri="{FF2B5EF4-FFF2-40B4-BE49-F238E27FC236}">
                <a16:creationId xmlns:a16="http://schemas.microsoft.com/office/drawing/2014/main" id="{39DD0931-C17A-8C52-1E38-FD6724B99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728" y="2073309"/>
            <a:ext cx="6096000" cy="3429000"/>
          </a:xfrm>
          <a:prstGeom prst="rect">
            <a:avLst/>
          </a:prstGeom>
        </p:spPr>
      </p:pic>
    </p:spTree>
    <p:extLst>
      <p:ext uri="{BB962C8B-B14F-4D97-AF65-F5344CB8AC3E}">
        <p14:creationId xmlns:p14="http://schemas.microsoft.com/office/powerpoint/2010/main" val="352217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19" name="Rectangle 1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21" name="Straight Connector 2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Εικόνα 11" descr="Εικόνα που περιέχει στιγμιότυπο οθόνης, άτομο, καρτούν, σχεδίαση">
            <a:extLst>
              <a:ext uri="{FF2B5EF4-FFF2-40B4-BE49-F238E27FC236}">
                <a16:creationId xmlns:a16="http://schemas.microsoft.com/office/drawing/2014/main" id="{79FB090D-E381-F0B0-DCB1-62A00525A3B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D436A566-9817-4221-76ED-110B91ECA99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t>ΜΕΘΟΔΟΛΟΓΙΑ</a:t>
            </a:r>
          </a:p>
        </p:txBody>
      </p:sp>
      <p:cxnSp>
        <p:nvCxnSpPr>
          <p:cNvPr id="23" name="Straight Connector 22">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7" name="Rectangle 26">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62542606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1EE9BC2-B134-2630-82A2-2B6977CE74FB}"/>
              </a:ext>
            </a:extLst>
          </p:cNvPr>
          <p:cNvSpPr>
            <a:spLocks noGrp="1"/>
          </p:cNvSpPr>
          <p:nvPr>
            <p:ph type="title"/>
          </p:nvPr>
        </p:nvSpPr>
        <p:spPr>
          <a:xfrm>
            <a:off x="1687669" y="624110"/>
            <a:ext cx="4137059" cy="1280890"/>
          </a:xfrm>
        </p:spPr>
        <p:txBody>
          <a:bodyPr>
            <a:normAutofit/>
          </a:bodyPr>
          <a:lstStyle/>
          <a:p>
            <a:r>
              <a:rPr lang="el-GR" sz="3000"/>
              <a:t>Αποτελέσματα ερωτηματολογίου(11</a:t>
            </a:r>
            <a:r>
              <a:rPr lang="en-US" sz="3000"/>
              <a:t>)</a:t>
            </a:r>
            <a:endParaRPr lang="el-GR" sz="3000"/>
          </a:p>
        </p:txBody>
      </p:sp>
      <p:sp>
        <p:nvSpPr>
          <p:cNvPr id="3" name="Θέση περιεχομένου 2">
            <a:extLst>
              <a:ext uri="{FF2B5EF4-FFF2-40B4-BE49-F238E27FC236}">
                <a16:creationId xmlns:a16="http://schemas.microsoft.com/office/drawing/2014/main" id="{A371FB37-A236-3132-38FB-45AAF4318D8B}"/>
              </a:ext>
            </a:extLst>
          </p:cNvPr>
          <p:cNvSpPr>
            <a:spLocks noGrp="1"/>
          </p:cNvSpPr>
          <p:nvPr>
            <p:ph idx="1"/>
          </p:nvPr>
        </p:nvSpPr>
        <p:spPr>
          <a:xfrm>
            <a:off x="1683956" y="2133600"/>
            <a:ext cx="3490945" cy="3151833"/>
          </a:xfrm>
        </p:spPr>
        <p:txBody>
          <a:bodyPr>
            <a:normAutofit/>
          </a:bodyPr>
          <a:lstStyle/>
          <a:p>
            <a:r>
              <a:rPr lang="el-GR" sz="1600" b="1" dirty="0">
                <a:solidFill>
                  <a:srgbClr val="000000"/>
                </a:solidFill>
              </a:rPr>
              <a:t>Μέσος όρος για κάθε ερώτηση</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απόσταση της στάσης από την κατοικία κατέγραψε τον υψηλότερο μέσο όρο με 4/5, το κόμιστρο είχε τον χαμηλότερο μέσο όρο με 2,93/5, ενώ ο χρόνος αναμονής στη στάση αξιολογήθηκε με μέσο όρο 3/5.</a:t>
            </a:r>
            <a:endParaRPr lang="el-GR" sz="1600" b="1" dirty="0">
              <a:solidFill>
                <a:srgbClr val="000000"/>
              </a:solidFill>
            </a:endParaRPr>
          </a:p>
        </p:txBody>
      </p:sp>
      <p:pic>
        <p:nvPicPr>
          <p:cNvPr id="6" name="Picture 5" descr="A graph showing different colored rectangular shapes&#10;&#10;Description automatically generated with medium confidence">
            <a:extLst>
              <a:ext uri="{FF2B5EF4-FFF2-40B4-BE49-F238E27FC236}">
                <a16:creationId xmlns:a16="http://schemas.microsoft.com/office/drawing/2014/main" id="{612D3301-A75F-C6F1-2763-FF125E056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728" y="1995016"/>
            <a:ext cx="6096000" cy="3429000"/>
          </a:xfrm>
          <a:prstGeom prst="rect">
            <a:avLst/>
          </a:prstGeom>
        </p:spPr>
      </p:pic>
    </p:spTree>
    <p:extLst>
      <p:ext uri="{BB962C8B-B14F-4D97-AF65-F5344CB8AC3E}">
        <p14:creationId xmlns:p14="http://schemas.microsoft.com/office/powerpoint/2010/main" val="1739808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7FFF1A0B-ADE8-EBFC-F082-BC57CD9014F7}"/>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D9CED698-3993-79BD-1B8D-8F88FD247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B523BBC9-77AB-F0F6-69A7-DBF0ADFC3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A911D0D1-1A01-E521-B8C3-ED877645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59B634F4-A557-D8D6-8221-1E72D52ED972}"/>
              </a:ext>
            </a:extLst>
          </p:cNvPr>
          <p:cNvPicPr>
            <a:picLocks noChangeAspect="1"/>
          </p:cNvPicPr>
          <p:nvPr/>
        </p:nvPicPr>
        <p:blipFill>
          <a:blip r:embed="rId2">
            <a:extLst>
              <a:ext uri="{28A0092B-C50C-407E-A947-70E740481C1C}">
                <a14:useLocalDpi xmlns:a14="http://schemas.microsoft.com/office/drawing/2010/main" val="0"/>
              </a:ext>
            </a:extLst>
          </a:blip>
          <a:srcRect t="7752" b="7752"/>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A21BD699-C008-1791-0712-DCE1DB938ED9}"/>
              </a:ext>
            </a:extLst>
          </p:cNvPr>
          <p:cNvSpPr>
            <a:spLocks noGrp="1"/>
          </p:cNvSpPr>
          <p:nvPr>
            <p:ph type="title"/>
          </p:nvPr>
        </p:nvSpPr>
        <p:spPr>
          <a:xfrm>
            <a:off x="511277" y="1419951"/>
            <a:ext cx="10491019" cy="2612605"/>
          </a:xfrm>
        </p:spPr>
        <p:txBody>
          <a:bodyPr vert="horz" lIns="91440" tIns="45720" rIns="91440" bIns="45720" rtlCol="0" anchor="b">
            <a:normAutofit fontScale="90000"/>
          </a:bodyPr>
          <a:lstStyle/>
          <a:p>
            <a:r>
              <a:rPr lang="el-GR" sz="8000" dirty="0"/>
              <a:t>ΑΠΟΤΕΛΕΣΜΑΤΑ-ΕΠΕΞΕΡΓΑΣΙΑ ΔΕΔΟΜΕΝΩΝ(ΛΕΩΦΟΡΕΙΟ)</a:t>
            </a:r>
            <a:endParaRPr lang="en-US" sz="8000" dirty="0"/>
          </a:p>
        </p:txBody>
      </p:sp>
      <p:cxnSp>
        <p:nvCxnSpPr>
          <p:cNvPr id="33" name="Straight Connector 32">
            <a:extLst>
              <a:ext uri="{FF2B5EF4-FFF2-40B4-BE49-F238E27FC236}">
                <a16:creationId xmlns:a16="http://schemas.microsoft.com/office/drawing/2014/main" id="{05184FE5-E493-C736-E268-4FC38D704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9FBC6DC-2A0C-1D5F-E138-F5F113AE1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606C7C16-A47A-215A-F8A1-87233959F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4024154109"/>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A813C9D-B840-455C-0804-150208194E6E}"/>
              </a:ext>
            </a:extLst>
          </p:cNvPr>
          <p:cNvSpPr>
            <a:spLocks noGrp="1"/>
          </p:cNvSpPr>
          <p:nvPr>
            <p:ph type="title"/>
          </p:nvPr>
        </p:nvSpPr>
        <p:spPr/>
        <p:txBody>
          <a:bodyPr/>
          <a:lstStyle/>
          <a:p>
            <a:r>
              <a:rPr lang="el-GR" sz="3600" dirty="0"/>
              <a:t>ΑΠΟΤΕΛΕΣΜΑΤΑ-ΕΠΕΞΕΡΓΑΣΙΑ ΔΕΔΟΜΕΝΩΝ(ΛΕΩΦΟΡΕΙΟ)(1)</a:t>
            </a:r>
            <a:endParaRPr lang="el-GR" dirty="0"/>
          </a:p>
        </p:txBody>
      </p:sp>
      <p:sp>
        <p:nvSpPr>
          <p:cNvPr id="3" name="Θέση περιεχομένου 2">
            <a:extLst>
              <a:ext uri="{FF2B5EF4-FFF2-40B4-BE49-F238E27FC236}">
                <a16:creationId xmlns:a16="http://schemas.microsoft.com/office/drawing/2014/main" id="{423BDD7D-BC55-260D-8E98-7FEA376FAED1}"/>
              </a:ext>
            </a:extLst>
          </p:cNvPr>
          <p:cNvSpPr>
            <a:spLocks noGrp="1"/>
          </p:cNvSpPr>
          <p:nvPr>
            <p:ph idx="1"/>
          </p:nvPr>
        </p:nvSpPr>
        <p:spPr>
          <a:xfrm>
            <a:off x="1638300" y="2133599"/>
            <a:ext cx="8915400" cy="2487562"/>
          </a:xfrm>
        </p:spPr>
        <p:txBody>
          <a:bodyPr/>
          <a:lstStyle/>
          <a:p>
            <a:r>
              <a:rPr lang="el-GR" b="1" dirty="0"/>
              <a:t>Χρόνος κύκλου</a:t>
            </a:r>
            <a:r>
              <a:rPr lang="en-US" b="1" dirty="0"/>
              <a:t>:</a:t>
            </a:r>
          </a:p>
          <a:p>
            <a:pPr marL="0" indent="0">
              <a:buNone/>
            </a:pPr>
            <a:r>
              <a:rPr lang="el-GR" dirty="0"/>
              <a:t>Ο χρόνος κύκλου αναφέρεται στον συνολικό χρόνο που απαιτείται για την ολοκλήρωση μιας διαδρομής, από την αφετηρία έως το τέρμα και πίσω στην αφετηρία, συμπεριλαμβανομένων των χρόνων επαναφοράς τόσο στην αφετηρία όσο και στο τέρμα. </a:t>
            </a:r>
          </a:p>
          <a:p>
            <a:pPr marL="0" indent="0">
              <a:buNone/>
            </a:pPr>
            <a:r>
              <a:rPr lang="el-GR" dirty="0"/>
              <a:t>Για παράδειγμα, στη γραμμή 2, ο χρόνος κύκλου υπολογίστηκε σε 54 λεπτά, λαμβάνοντας υπόψη όλους αυτούς τους παράγοντες.</a:t>
            </a:r>
            <a:endParaRPr lang="el-GR" b="1" dirty="0"/>
          </a:p>
        </p:txBody>
      </p:sp>
    </p:spTree>
    <p:extLst>
      <p:ext uri="{BB962C8B-B14F-4D97-AF65-F5344CB8AC3E}">
        <p14:creationId xmlns:p14="http://schemas.microsoft.com/office/powerpoint/2010/main" val="3933518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C93769A-BF34-A97C-316D-73F5C9B74D3E}"/>
              </a:ext>
            </a:extLst>
          </p:cNvPr>
          <p:cNvSpPr>
            <a:spLocks noGrp="1"/>
          </p:cNvSpPr>
          <p:nvPr>
            <p:ph type="title"/>
          </p:nvPr>
        </p:nvSpPr>
        <p:spPr>
          <a:xfrm>
            <a:off x="1687669" y="624110"/>
            <a:ext cx="4137059" cy="1280890"/>
          </a:xfrm>
        </p:spPr>
        <p:txBody>
          <a:bodyPr>
            <a:normAutofit/>
          </a:bodyPr>
          <a:lstStyle/>
          <a:p>
            <a:pPr>
              <a:lnSpc>
                <a:spcPct val="90000"/>
              </a:lnSpc>
            </a:pPr>
            <a:r>
              <a:rPr lang="el-GR" sz="2000" dirty="0"/>
              <a:t>ΑΠΟΤΕΛΕΣΜΑΤΑ-ΕΠΕΞΕΡΓΑΣΙΑ ΔΕΔΟΜΕΝΩΝ(ΛΕΩΦΟΡΕΙΟ)(</a:t>
            </a:r>
            <a:r>
              <a:rPr lang="en-US" sz="2000" dirty="0"/>
              <a:t>2</a:t>
            </a:r>
            <a:r>
              <a:rPr lang="el-GR" sz="2000" dirty="0"/>
              <a:t>)</a:t>
            </a:r>
          </a:p>
        </p:txBody>
      </p:sp>
      <p:sp>
        <p:nvSpPr>
          <p:cNvPr id="3" name="Θέση περιεχομένου 2">
            <a:extLst>
              <a:ext uri="{FF2B5EF4-FFF2-40B4-BE49-F238E27FC236}">
                <a16:creationId xmlns:a16="http://schemas.microsoft.com/office/drawing/2014/main" id="{81E974CF-02AB-D4C5-D159-C78E7BD08E3F}"/>
              </a:ext>
            </a:extLst>
          </p:cNvPr>
          <p:cNvSpPr>
            <a:spLocks noGrp="1"/>
          </p:cNvSpPr>
          <p:nvPr>
            <p:ph idx="1"/>
          </p:nvPr>
        </p:nvSpPr>
        <p:spPr>
          <a:xfrm>
            <a:off x="1261925" y="1735710"/>
            <a:ext cx="3953169" cy="3777622"/>
          </a:xfrm>
        </p:spPr>
        <p:txBody>
          <a:bodyPr>
            <a:normAutofit/>
          </a:bodyPr>
          <a:lstStyle/>
          <a:p>
            <a:r>
              <a:rPr lang="el-GR" sz="1600" b="1" dirty="0">
                <a:solidFill>
                  <a:srgbClr val="000000"/>
                </a:solidFill>
              </a:rPr>
              <a:t>Επιβιβάσεις/Αποβιβάσεις</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Κατά τη διάρκεια της δίωρης καταμέτρησης, ο μέσος όρος των επιβιβάσεων(μπλε) στο λεωφορείο της γραμμής 2 ήταν 1,09 άτομα ανά στάση. </a:t>
            </a:r>
          </a:p>
          <a:p>
            <a:pPr marL="0" indent="0">
              <a:buNone/>
            </a:pPr>
            <a:r>
              <a:rPr lang="el-GR" sz="1600" dirty="0">
                <a:solidFill>
                  <a:srgbClr val="000000"/>
                </a:solidFill>
              </a:rPr>
              <a:t>Αντίστοιχα, ο μέσος όρος των αποβιβάσεων(ροζ) ήταν ελαφρώς χαμηλότερος, αγγίζοντας τα 1,02 άτομα ανά στάση. </a:t>
            </a:r>
          </a:p>
          <a:p>
            <a:pPr marL="0" indent="0">
              <a:buNone/>
            </a:pPr>
            <a:r>
              <a:rPr lang="el-GR" sz="1600" dirty="0">
                <a:solidFill>
                  <a:srgbClr val="000000"/>
                </a:solidFill>
              </a:rPr>
              <a:t>Αυτά τα δεδομένα προσφέρουν μια εικόνα της μέσης ροής επιβατών για αυτή την χρονική περίοδο</a:t>
            </a:r>
            <a:endParaRPr lang="el-GR" sz="1600" b="1" dirty="0">
              <a:solidFill>
                <a:srgbClr val="000000"/>
              </a:solidFill>
            </a:endParaRPr>
          </a:p>
        </p:txBody>
      </p:sp>
      <p:pic>
        <p:nvPicPr>
          <p:cNvPr id="6" name="Picture 5" descr="A screenshot of a graph&#10;&#10;Description automatically generated">
            <a:extLst>
              <a:ext uri="{FF2B5EF4-FFF2-40B4-BE49-F238E27FC236}">
                <a16:creationId xmlns:a16="http://schemas.microsoft.com/office/drawing/2014/main" id="{40515D46-1693-6B64-AC8E-5880CD447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0" y="1735710"/>
            <a:ext cx="6502400" cy="3657600"/>
          </a:xfrm>
          <a:prstGeom prst="rect">
            <a:avLst/>
          </a:prstGeom>
        </p:spPr>
      </p:pic>
    </p:spTree>
    <p:extLst>
      <p:ext uri="{BB962C8B-B14F-4D97-AF65-F5344CB8AC3E}">
        <p14:creationId xmlns:p14="http://schemas.microsoft.com/office/powerpoint/2010/main" val="2767537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ABECC55-772E-C6B0-7F4C-C14B69749B6A}"/>
              </a:ext>
            </a:extLst>
          </p:cNvPr>
          <p:cNvSpPr>
            <a:spLocks noGrp="1"/>
          </p:cNvSpPr>
          <p:nvPr>
            <p:ph type="title"/>
          </p:nvPr>
        </p:nvSpPr>
        <p:spPr>
          <a:xfrm>
            <a:off x="1687669" y="624110"/>
            <a:ext cx="4137059" cy="1280890"/>
          </a:xfrm>
        </p:spPr>
        <p:txBody>
          <a:bodyPr>
            <a:normAutofit/>
          </a:bodyPr>
          <a:lstStyle/>
          <a:p>
            <a:pPr>
              <a:lnSpc>
                <a:spcPct val="90000"/>
              </a:lnSpc>
            </a:pPr>
            <a:r>
              <a:rPr lang="el-GR" sz="2000" dirty="0"/>
              <a:t>ΑΠΟΤΕΛΕΣΜΑΤΑ-ΕΠΕΞΕΡΓΑΣΙΑ ΔΕΔΟΜΕΝΩΝ(ΛΕΩΦΟΡΕΙΟ)(3)</a:t>
            </a:r>
          </a:p>
        </p:txBody>
      </p:sp>
      <p:sp>
        <p:nvSpPr>
          <p:cNvPr id="3" name="Θέση περιεχομένου 2">
            <a:extLst>
              <a:ext uri="{FF2B5EF4-FFF2-40B4-BE49-F238E27FC236}">
                <a16:creationId xmlns:a16="http://schemas.microsoft.com/office/drawing/2014/main" id="{49BDB923-4D0A-DD69-7285-420F2F30DBFA}"/>
              </a:ext>
            </a:extLst>
          </p:cNvPr>
          <p:cNvSpPr>
            <a:spLocks noGrp="1"/>
          </p:cNvSpPr>
          <p:nvPr>
            <p:ph idx="1"/>
          </p:nvPr>
        </p:nvSpPr>
        <p:spPr>
          <a:xfrm>
            <a:off x="1683956" y="2133600"/>
            <a:ext cx="4140772" cy="3777622"/>
          </a:xfrm>
        </p:spPr>
        <p:txBody>
          <a:bodyPr>
            <a:normAutofit fontScale="92500" lnSpcReduction="10000"/>
          </a:bodyPr>
          <a:lstStyle/>
          <a:p>
            <a:pPr>
              <a:lnSpc>
                <a:spcPct val="90000"/>
              </a:lnSpc>
            </a:pPr>
            <a:r>
              <a:rPr lang="el-GR" sz="1400" b="1" dirty="0">
                <a:solidFill>
                  <a:srgbClr val="000000"/>
                </a:solidFill>
              </a:rPr>
              <a:t>Επιβιβάσεις</a:t>
            </a:r>
            <a:r>
              <a:rPr lang="en-US" sz="1400" b="1" dirty="0">
                <a:solidFill>
                  <a:srgbClr val="000000"/>
                </a:solidFill>
              </a:rPr>
              <a:t>:</a:t>
            </a:r>
            <a:endParaRPr lang="el-GR" sz="1400" b="1" dirty="0">
              <a:solidFill>
                <a:srgbClr val="000000"/>
              </a:solidFill>
            </a:endParaRPr>
          </a:p>
          <a:p>
            <a:pPr marL="0" indent="0">
              <a:lnSpc>
                <a:spcPct val="90000"/>
              </a:lnSpc>
              <a:buNone/>
            </a:pPr>
            <a:r>
              <a:rPr lang="el-GR" sz="1400" dirty="0">
                <a:solidFill>
                  <a:srgbClr val="000000"/>
                </a:solidFill>
              </a:rPr>
              <a:t>Η καταγραφή των δεδομένων για τη γραμμή 2 ανέδειξε τους μέσους όρους επιβιβάσεων και αποβιβάσεων, καθώς και τα συνολικά μεγέθη για κάθε στάση ξεχωριστά. </a:t>
            </a:r>
          </a:p>
          <a:p>
            <a:pPr marL="0" indent="0">
              <a:lnSpc>
                <a:spcPct val="90000"/>
              </a:lnSpc>
              <a:buNone/>
            </a:pPr>
            <a:r>
              <a:rPr lang="el-GR" sz="1400" dirty="0">
                <a:solidFill>
                  <a:srgbClr val="000000"/>
                </a:solidFill>
              </a:rPr>
              <a:t>Συγκεκριμένα:</a:t>
            </a:r>
            <a:br>
              <a:rPr lang="el-GR" sz="1400" dirty="0">
                <a:solidFill>
                  <a:srgbClr val="000000"/>
                </a:solidFill>
              </a:rPr>
            </a:br>
            <a:r>
              <a:rPr lang="el-GR" sz="1400" dirty="0">
                <a:solidFill>
                  <a:srgbClr val="000000"/>
                </a:solidFill>
              </a:rPr>
              <a:t>Η στάση με κωδικό 009 (Κεντρική Αφετηρία) παρουσίασε τον υψηλότερο μέσο όρο επιβιβάσεων, φτάνοντας τις 5,5 επιβιβάσεις ανά στάση, ενώ κατέγραψε και τον μεγαλύτερο συνολικό αριθμό επιβιβάσεων, με 22 συνολικά.</a:t>
            </a:r>
            <a:br>
              <a:rPr lang="el-GR" sz="1400" dirty="0">
                <a:solidFill>
                  <a:srgbClr val="000000"/>
                </a:solidFill>
              </a:rPr>
            </a:br>
            <a:endParaRPr lang="el-GR" sz="1400" dirty="0">
              <a:solidFill>
                <a:srgbClr val="000000"/>
              </a:solidFill>
            </a:endParaRPr>
          </a:p>
          <a:p>
            <a:pPr marL="0" indent="0">
              <a:lnSpc>
                <a:spcPct val="90000"/>
              </a:lnSpc>
              <a:buNone/>
            </a:pPr>
            <a:r>
              <a:rPr lang="el-GR" sz="1400" dirty="0">
                <a:solidFill>
                  <a:srgbClr val="000000"/>
                </a:solidFill>
              </a:rPr>
              <a:t>Η στάση με κωδικό 022 (Οδός Κ. Καρτάλη, μεταξύ Δημάρχου Γεωργιάδου και Μαγνητών) είχε επίσης μέσο όρο 5,5 επιβιβάσεων ανά στάση, όμοιο με τον της στάσης 009. </a:t>
            </a:r>
          </a:p>
          <a:p>
            <a:pPr marL="0" indent="0">
              <a:lnSpc>
                <a:spcPct val="90000"/>
              </a:lnSpc>
              <a:buNone/>
            </a:pPr>
            <a:r>
              <a:rPr lang="el-GR" sz="1400" dirty="0">
                <a:solidFill>
                  <a:srgbClr val="000000"/>
                </a:solidFill>
              </a:rPr>
              <a:t>Στο πάνω διάγραμμα έχουμε τον μέσο όρο επιβιβάσεων ανά στάση, ενώ στο κάτω έχουμε το σύνολο επιβιβάσεων ανά στάση</a:t>
            </a:r>
            <a:endParaRPr lang="el-GR" sz="1400" b="1" dirty="0">
              <a:solidFill>
                <a:srgbClr val="000000"/>
              </a:solidFill>
            </a:endParaRPr>
          </a:p>
        </p:txBody>
      </p:sp>
      <p:pic>
        <p:nvPicPr>
          <p:cNvPr id="7" name="Picture 6" descr="A graph showing a number of red bars&#10;&#10;Description automatically generated with medium confidence">
            <a:extLst>
              <a:ext uri="{FF2B5EF4-FFF2-40B4-BE49-F238E27FC236}">
                <a16:creationId xmlns:a16="http://schemas.microsoft.com/office/drawing/2014/main" id="{1510D7B5-043D-ECF6-943C-47ACCE2F2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0204" y="459692"/>
            <a:ext cx="5138871" cy="2890615"/>
          </a:xfrm>
          <a:prstGeom prst="rect">
            <a:avLst/>
          </a:prstGeom>
        </p:spPr>
      </p:pic>
      <p:pic>
        <p:nvPicPr>
          <p:cNvPr id="9" name="Picture 8" descr="A graph showing a number of data&#10;&#10;Description automatically generated with medium confidence">
            <a:extLst>
              <a:ext uri="{FF2B5EF4-FFF2-40B4-BE49-F238E27FC236}">
                <a16:creationId xmlns:a16="http://schemas.microsoft.com/office/drawing/2014/main" id="{B8375B9F-AFFC-91AC-8616-373F897E2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205" y="3605436"/>
            <a:ext cx="5138870" cy="2890615"/>
          </a:xfrm>
          <a:prstGeom prst="rect">
            <a:avLst/>
          </a:prstGeom>
        </p:spPr>
      </p:pic>
    </p:spTree>
    <p:extLst>
      <p:ext uri="{BB962C8B-B14F-4D97-AF65-F5344CB8AC3E}">
        <p14:creationId xmlns:p14="http://schemas.microsoft.com/office/powerpoint/2010/main" val="787345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62F0697-CCC4-29D4-723E-83EC61407747}"/>
              </a:ext>
            </a:extLst>
          </p:cNvPr>
          <p:cNvSpPr>
            <a:spLocks noGrp="1"/>
          </p:cNvSpPr>
          <p:nvPr>
            <p:ph type="title"/>
          </p:nvPr>
        </p:nvSpPr>
        <p:spPr>
          <a:xfrm>
            <a:off x="1687669" y="624110"/>
            <a:ext cx="4137059" cy="1280890"/>
          </a:xfrm>
        </p:spPr>
        <p:txBody>
          <a:bodyPr>
            <a:normAutofit/>
          </a:bodyPr>
          <a:lstStyle/>
          <a:p>
            <a:pPr>
              <a:lnSpc>
                <a:spcPct val="90000"/>
              </a:lnSpc>
            </a:pPr>
            <a:r>
              <a:rPr lang="el-GR" sz="2000" dirty="0"/>
              <a:t>ΑΠΟΤΕΛΕΣΜΑΤΑ-ΕΠΕΞΕΡΓΑΣΙΑ ΔΕΔΟΜΕΝΩΝ(ΛΕΩΦΟΡΕΙΟ)(4)</a:t>
            </a:r>
          </a:p>
        </p:txBody>
      </p:sp>
      <p:sp>
        <p:nvSpPr>
          <p:cNvPr id="3" name="Θέση περιεχομένου 2">
            <a:extLst>
              <a:ext uri="{FF2B5EF4-FFF2-40B4-BE49-F238E27FC236}">
                <a16:creationId xmlns:a16="http://schemas.microsoft.com/office/drawing/2014/main" id="{E54EF0F9-9B7D-1914-3156-F042A59F0466}"/>
              </a:ext>
            </a:extLst>
          </p:cNvPr>
          <p:cNvSpPr>
            <a:spLocks noGrp="1"/>
          </p:cNvSpPr>
          <p:nvPr>
            <p:ph idx="1"/>
          </p:nvPr>
        </p:nvSpPr>
        <p:spPr>
          <a:xfrm>
            <a:off x="1683956" y="2133600"/>
            <a:ext cx="4140772" cy="3777622"/>
          </a:xfrm>
        </p:spPr>
        <p:txBody>
          <a:bodyPr>
            <a:normAutofit lnSpcReduction="10000"/>
          </a:bodyPr>
          <a:lstStyle/>
          <a:p>
            <a:r>
              <a:rPr lang="el-GR" sz="1600" b="1" dirty="0">
                <a:solidFill>
                  <a:srgbClr val="000000"/>
                </a:solidFill>
              </a:rPr>
              <a:t>Αποβιβάσεις</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Επιπλέον, η στάση με κωδικό 096 (Γεωπονική Σχολή) παρουσίασε τον μεγαλύτερο μέσο όρο αποβιβάσεων, με 10,5 ανά στάση και συνολικά 21 αποβιβάσεις. </a:t>
            </a:r>
          </a:p>
          <a:p>
            <a:pPr marL="0" indent="0">
              <a:buNone/>
            </a:pPr>
            <a:r>
              <a:rPr lang="el-GR" sz="1600" dirty="0">
                <a:solidFill>
                  <a:srgbClr val="000000"/>
                </a:solidFill>
              </a:rPr>
              <a:t>Αντίθετα, η στάση με κωδικό 097 (Πάρκο Μιαούλη, Τέρμα Δρομολογίου) είχε μέσο όρο 7,5 αποβιβάσεων ανά στάση και τον υψηλότερο συνολικό αριθμό αποβιβάσεων, με 30 συνολικά. </a:t>
            </a:r>
          </a:p>
          <a:p>
            <a:pPr marL="0" indent="0">
              <a:buNone/>
            </a:pPr>
            <a:r>
              <a:rPr lang="el-GR" sz="1600" dirty="0">
                <a:solidFill>
                  <a:srgbClr val="000000"/>
                </a:solidFill>
              </a:rPr>
              <a:t>Επάνω έχουμε τον μέσο όρο αποβιβάσεων ανά στάση και κάτω το άθροισμα τους.</a:t>
            </a:r>
            <a:endParaRPr lang="el-GR" sz="1600" b="1" dirty="0">
              <a:solidFill>
                <a:srgbClr val="000000"/>
              </a:solidFill>
            </a:endParaRPr>
          </a:p>
        </p:txBody>
      </p:sp>
      <p:pic>
        <p:nvPicPr>
          <p:cNvPr id="7" name="Picture 6" descr="A graph of a number of red bars&#10;&#10;Description automatically generated with medium confidence">
            <a:extLst>
              <a:ext uri="{FF2B5EF4-FFF2-40B4-BE49-F238E27FC236}">
                <a16:creationId xmlns:a16="http://schemas.microsoft.com/office/drawing/2014/main" id="{232EAF00-7042-A160-D7DF-D2BF6F604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274" y="657225"/>
            <a:ext cx="5249333" cy="2952750"/>
          </a:xfrm>
          <a:prstGeom prst="rect">
            <a:avLst/>
          </a:prstGeom>
        </p:spPr>
      </p:pic>
      <p:pic>
        <p:nvPicPr>
          <p:cNvPr id="9" name="Picture 8" descr="A graph of a number of people&#10;&#10;Description automatically generated with medium confidence">
            <a:extLst>
              <a:ext uri="{FF2B5EF4-FFF2-40B4-BE49-F238E27FC236}">
                <a16:creationId xmlns:a16="http://schemas.microsoft.com/office/drawing/2014/main" id="{363BAEA8-6FFC-56F9-0AE6-9D0C2F39B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273" y="3743325"/>
            <a:ext cx="5249334" cy="2952750"/>
          </a:xfrm>
          <a:prstGeom prst="rect">
            <a:avLst/>
          </a:prstGeom>
        </p:spPr>
      </p:pic>
    </p:spTree>
    <p:extLst>
      <p:ext uri="{BB962C8B-B14F-4D97-AF65-F5344CB8AC3E}">
        <p14:creationId xmlns:p14="http://schemas.microsoft.com/office/powerpoint/2010/main" val="3853186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518FB8E-372C-F5CB-4202-6AF9A9159D63}"/>
              </a:ext>
            </a:extLst>
          </p:cNvPr>
          <p:cNvSpPr>
            <a:spLocks noGrp="1"/>
          </p:cNvSpPr>
          <p:nvPr>
            <p:ph type="title"/>
          </p:nvPr>
        </p:nvSpPr>
        <p:spPr>
          <a:xfrm>
            <a:off x="2666056" y="674352"/>
            <a:ext cx="7455427" cy="1280890"/>
          </a:xfrm>
        </p:spPr>
        <p:txBody>
          <a:bodyPr/>
          <a:lstStyle/>
          <a:p>
            <a:r>
              <a:rPr lang="el-GR" sz="3600" dirty="0"/>
              <a:t>ΑΠΟΤΕΛΕΣΜΑΤΑ-ΕΠΕΞΕΡΓΑΣΙΑ ΔΕΔΟΜΕΝΩΝ(ΛΕΩΦΟΡΕΙΟ)(5)</a:t>
            </a:r>
            <a:endParaRPr lang="el-GR" dirty="0"/>
          </a:p>
        </p:txBody>
      </p:sp>
      <p:sp>
        <p:nvSpPr>
          <p:cNvPr id="3" name="Θέση περιεχομένου 2">
            <a:extLst>
              <a:ext uri="{FF2B5EF4-FFF2-40B4-BE49-F238E27FC236}">
                <a16:creationId xmlns:a16="http://schemas.microsoft.com/office/drawing/2014/main" id="{2B15BF1E-5A2D-C6D2-12A6-4CD79557F66F}"/>
              </a:ext>
            </a:extLst>
          </p:cNvPr>
          <p:cNvSpPr>
            <a:spLocks noGrp="1"/>
          </p:cNvSpPr>
          <p:nvPr>
            <p:ph idx="1"/>
          </p:nvPr>
        </p:nvSpPr>
        <p:spPr>
          <a:xfrm>
            <a:off x="1936069" y="2646066"/>
            <a:ext cx="8915400" cy="2368062"/>
          </a:xfrm>
        </p:spPr>
        <p:txBody>
          <a:bodyPr/>
          <a:lstStyle/>
          <a:p>
            <a:r>
              <a:rPr lang="el-GR" b="1" dirty="0"/>
              <a:t>Επιβιβάσεις/Αποβιβάσεις</a:t>
            </a:r>
            <a:r>
              <a:rPr lang="en-US" b="1" dirty="0"/>
              <a:t>:</a:t>
            </a:r>
            <a:endParaRPr lang="el-GR" b="1" dirty="0"/>
          </a:p>
          <a:p>
            <a:pPr marL="0" indent="0">
              <a:buNone/>
            </a:pPr>
            <a:r>
              <a:rPr lang="el-GR" dirty="0"/>
              <a:t>Επιπλέον, όπως συνέβη με την περίπτωση της μελέτης της στάσης Π. Μελά, δημιουργήθηκαν ιστογράμματα και διαγράμματα διασποράς, προσφέροντας μια πιο αναλυτική εξέταση των δεδομένων, τα οποία και παραθέτονται στην επόμενη διαφάνεια (ιστόγραμμα και διάγραμμα διασποράς επιβιβάσεων επάνω, και τα αντίστοιχα διαγράμματα για τις αποβιβάσαεις κάτω)</a:t>
            </a:r>
            <a:endParaRPr lang="el-GR" b="1" dirty="0"/>
          </a:p>
        </p:txBody>
      </p:sp>
    </p:spTree>
    <p:extLst>
      <p:ext uri="{BB962C8B-B14F-4D97-AF65-F5344CB8AC3E}">
        <p14:creationId xmlns:p14="http://schemas.microsoft.com/office/powerpoint/2010/main" val="3314441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DEC7763-B50D-287B-F5D8-25569EA84F06}"/>
              </a:ext>
            </a:extLst>
          </p:cNvPr>
          <p:cNvSpPr>
            <a:spLocks noGrp="1"/>
          </p:cNvSpPr>
          <p:nvPr>
            <p:ph type="title"/>
          </p:nvPr>
        </p:nvSpPr>
        <p:spPr>
          <a:xfrm>
            <a:off x="2431696" y="162430"/>
            <a:ext cx="6997440" cy="1045606"/>
          </a:xfrm>
        </p:spPr>
        <p:txBody>
          <a:bodyPr>
            <a:normAutofit fontScale="90000"/>
          </a:bodyPr>
          <a:lstStyle/>
          <a:p>
            <a:r>
              <a:rPr lang="el-GR" sz="3600" dirty="0"/>
              <a:t>ΑΠΟΤΕΛΕΣΜΑΤΑ-ΕΠΕΞΕΡΓΑΣΙΑ ΔΕΔΟΜΕΝΩΝ(ΛΕΩΦΟΡΕΙΟ)(6)</a:t>
            </a:r>
            <a:endParaRPr lang="el-GR" dirty="0"/>
          </a:p>
        </p:txBody>
      </p:sp>
      <p:pic>
        <p:nvPicPr>
          <p:cNvPr id="4" name="Picture 3" descr="A graph showing a curve&#10;&#10;Description automatically generated with medium confidence">
            <a:extLst>
              <a:ext uri="{FF2B5EF4-FFF2-40B4-BE49-F238E27FC236}">
                <a16:creationId xmlns:a16="http://schemas.microsoft.com/office/drawing/2014/main" id="{A4D8F7F1-84BD-E5CD-C195-96474A203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1" y="1208036"/>
            <a:ext cx="4775199" cy="2686050"/>
          </a:xfrm>
          <a:prstGeom prst="rect">
            <a:avLst/>
          </a:prstGeom>
        </p:spPr>
      </p:pic>
      <p:pic>
        <p:nvPicPr>
          <p:cNvPr id="6" name="Picture 5" descr="A graph showing a line of data&#10;&#10;Description automatically generated with medium confidence">
            <a:extLst>
              <a:ext uri="{FF2B5EF4-FFF2-40B4-BE49-F238E27FC236}">
                <a16:creationId xmlns:a16="http://schemas.microsoft.com/office/drawing/2014/main" id="{F3D6D4ED-E6D3-6D0B-0DAA-223364E8E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4009520"/>
            <a:ext cx="4775200" cy="2686050"/>
          </a:xfrm>
          <a:prstGeom prst="rect">
            <a:avLst/>
          </a:prstGeom>
        </p:spPr>
      </p:pic>
      <p:pic>
        <p:nvPicPr>
          <p:cNvPr id="8" name="Picture 7" descr="A graph showing the growth of a number of people&#10;&#10;Description automatically generated with medium confidence">
            <a:extLst>
              <a:ext uri="{FF2B5EF4-FFF2-40B4-BE49-F238E27FC236}">
                <a16:creationId xmlns:a16="http://schemas.microsoft.com/office/drawing/2014/main" id="{E81B559F-965E-4FF8-FFFC-73ACA555A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148" y="1265752"/>
            <a:ext cx="4775202" cy="2686051"/>
          </a:xfrm>
          <a:prstGeom prst="rect">
            <a:avLst/>
          </a:prstGeom>
        </p:spPr>
      </p:pic>
      <p:pic>
        <p:nvPicPr>
          <p:cNvPr id="12" name="Picture 11" descr="A graph of a graph showing a number of bars&#10;&#10;Description automatically generated with medium confidence">
            <a:extLst>
              <a:ext uri="{FF2B5EF4-FFF2-40B4-BE49-F238E27FC236}">
                <a16:creationId xmlns:a16="http://schemas.microsoft.com/office/drawing/2014/main" id="{52A91251-6A32-850D-B2D0-E7413D70D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148" y="4009519"/>
            <a:ext cx="4775202" cy="2686051"/>
          </a:xfrm>
          <a:prstGeom prst="rect">
            <a:avLst/>
          </a:prstGeom>
        </p:spPr>
      </p:pic>
    </p:spTree>
    <p:extLst>
      <p:ext uri="{BB962C8B-B14F-4D97-AF65-F5344CB8AC3E}">
        <p14:creationId xmlns:p14="http://schemas.microsoft.com/office/powerpoint/2010/main" val="3319553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057104A-0362-6293-AB47-10FFA544BC1C}"/>
              </a:ext>
            </a:extLst>
          </p:cNvPr>
          <p:cNvSpPr>
            <a:spLocks noGrp="1"/>
          </p:cNvSpPr>
          <p:nvPr>
            <p:ph type="title"/>
          </p:nvPr>
        </p:nvSpPr>
        <p:spPr>
          <a:xfrm>
            <a:off x="1567090" y="683565"/>
            <a:ext cx="3969552" cy="733254"/>
          </a:xfrm>
        </p:spPr>
        <p:txBody>
          <a:bodyPr>
            <a:normAutofit/>
          </a:bodyPr>
          <a:lstStyle/>
          <a:p>
            <a:pPr>
              <a:lnSpc>
                <a:spcPct val="90000"/>
              </a:lnSpc>
            </a:pPr>
            <a:r>
              <a:rPr lang="el-GR" sz="2000" dirty="0"/>
              <a:t>ΑΠΟΤΕΛΕΣΜΑΤΑ-ΕΠΕΞΕΡΓΑΣΙΑ ΔΕΔΟΜΕΝΩΝ(ΛΕΩΦΟΡΕΙΟ)(7)</a:t>
            </a:r>
          </a:p>
        </p:txBody>
      </p:sp>
      <p:sp>
        <p:nvSpPr>
          <p:cNvPr id="3" name="Θέση περιεχομένου 2">
            <a:extLst>
              <a:ext uri="{FF2B5EF4-FFF2-40B4-BE49-F238E27FC236}">
                <a16:creationId xmlns:a16="http://schemas.microsoft.com/office/drawing/2014/main" id="{ED95338E-E40B-28DA-BBF6-3288A5B17BA1}"/>
              </a:ext>
            </a:extLst>
          </p:cNvPr>
          <p:cNvSpPr>
            <a:spLocks noGrp="1"/>
          </p:cNvSpPr>
          <p:nvPr>
            <p:ph idx="1"/>
          </p:nvPr>
        </p:nvSpPr>
        <p:spPr>
          <a:xfrm>
            <a:off x="809749" y="1905000"/>
            <a:ext cx="4140772" cy="3777622"/>
          </a:xfrm>
        </p:spPr>
        <p:txBody>
          <a:bodyPr>
            <a:normAutofit/>
          </a:bodyPr>
          <a:lstStyle/>
          <a:p>
            <a:pPr>
              <a:lnSpc>
                <a:spcPct val="90000"/>
              </a:lnSpc>
            </a:pPr>
            <a:r>
              <a:rPr lang="el-GR" sz="1600" b="1" dirty="0">
                <a:solidFill>
                  <a:srgbClr val="000000"/>
                </a:solidFill>
              </a:rPr>
              <a:t>Χρόνος παραμονής λεωφορείου στη στάση</a:t>
            </a:r>
            <a:r>
              <a:rPr lang="en-US" sz="1600" b="1" dirty="0">
                <a:solidFill>
                  <a:srgbClr val="000000"/>
                </a:solidFill>
              </a:rPr>
              <a:t>:</a:t>
            </a:r>
            <a:endParaRPr lang="el-GR" sz="1600" b="1" dirty="0">
              <a:solidFill>
                <a:srgbClr val="000000"/>
              </a:solidFill>
            </a:endParaRPr>
          </a:p>
          <a:p>
            <a:pPr marL="0" indent="0">
              <a:lnSpc>
                <a:spcPct val="90000"/>
              </a:lnSpc>
              <a:buNone/>
            </a:pPr>
            <a:r>
              <a:rPr lang="el-GR" sz="1600" dirty="0">
                <a:solidFill>
                  <a:srgbClr val="000000"/>
                </a:solidFill>
              </a:rPr>
              <a:t>Ο χρόνος παραμονής του λεωφορείου της γραμμής 2 στις στάσεις παρουσίασε σημαντικές διακυμάνσεις, με τις στάσεις 009 (Κεντρική Αφετηρία), 093 (Οδός Σταδίου, 2ο ΕΠΑΛ Νέας Ιωνίας) και 096 (Γεωπονική Σχολή) να καταγράφουν τους υψηλότερους μέσους χρόνους, ξεπερνώντας τα 12 δευτερόλεπτα. </a:t>
            </a:r>
          </a:p>
          <a:p>
            <a:pPr marL="0" indent="0">
              <a:lnSpc>
                <a:spcPct val="90000"/>
              </a:lnSpc>
              <a:buNone/>
            </a:pPr>
            <a:r>
              <a:rPr lang="el-GR" sz="1600" dirty="0">
                <a:solidFill>
                  <a:srgbClr val="000000"/>
                </a:solidFill>
              </a:rPr>
              <a:t>Αυτές οι στάσεις φαίνεται να χαρακτηρίζονται από αυξημένη κίνηση ή ειδικές συνθήκες που συνέβαλαν σε μεγαλύτερες καθυστερήσεις.</a:t>
            </a:r>
          </a:p>
        </p:txBody>
      </p:sp>
      <p:pic>
        <p:nvPicPr>
          <p:cNvPr id="6" name="Picture 5" descr="A graph showing the number of the same number&#10;&#10;Description automatically generated with medium confidence">
            <a:extLst>
              <a:ext uri="{FF2B5EF4-FFF2-40B4-BE49-F238E27FC236}">
                <a16:creationId xmlns:a16="http://schemas.microsoft.com/office/drawing/2014/main" id="{B1E7FC44-4426-2D98-80CF-D5654017B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428" y="1632578"/>
            <a:ext cx="6715772" cy="3777622"/>
          </a:xfrm>
          <a:prstGeom prst="rect">
            <a:avLst/>
          </a:prstGeom>
        </p:spPr>
      </p:pic>
    </p:spTree>
    <p:extLst>
      <p:ext uri="{BB962C8B-B14F-4D97-AF65-F5344CB8AC3E}">
        <p14:creationId xmlns:p14="http://schemas.microsoft.com/office/powerpoint/2010/main" val="3571266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4015C43-D8BC-6139-10F3-F9FAFF24A2FB}"/>
              </a:ext>
            </a:extLst>
          </p:cNvPr>
          <p:cNvSpPr>
            <a:spLocks noGrp="1"/>
          </p:cNvSpPr>
          <p:nvPr>
            <p:ph type="title"/>
          </p:nvPr>
        </p:nvSpPr>
        <p:spPr>
          <a:xfrm>
            <a:off x="2505830" y="663439"/>
            <a:ext cx="7180340" cy="1280890"/>
          </a:xfrm>
        </p:spPr>
        <p:txBody>
          <a:bodyPr/>
          <a:lstStyle/>
          <a:p>
            <a:r>
              <a:rPr lang="el-GR" sz="3600" dirty="0"/>
              <a:t>ΑΠΟΤΕΛΕΣΜΑΤΑ-ΕΠΕΞΕΡΓΑΣΙΑ ΔΕΔΟΜΕΝΩΝ(ΛΕΩΦΟΡΕΙΟ)(8)</a:t>
            </a:r>
            <a:endParaRPr lang="el-GR" dirty="0"/>
          </a:p>
        </p:txBody>
      </p:sp>
      <p:sp>
        <p:nvSpPr>
          <p:cNvPr id="3" name="Θέση περιεχομένου 2">
            <a:extLst>
              <a:ext uri="{FF2B5EF4-FFF2-40B4-BE49-F238E27FC236}">
                <a16:creationId xmlns:a16="http://schemas.microsoft.com/office/drawing/2014/main" id="{01FB9C1F-FD4E-4C31-16B7-DC3C7E17D9B5}"/>
              </a:ext>
            </a:extLst>
          </p:cNvPr>
          <p:cNvSpPr>
            <a:spLocks noGrp="1"/>
          </p:cNvSpPr>
          <p:nvPr>
            <p:ph idx="1"/>
          </p:nvPr>
        </p:nvSpPr>
        <p:spPr>
          <a:xfrm>
            <a:off x="1638300" y="2625213"/>
            <a:ext cx="8915400" cy="2819401"/>
          </a:xfrm>
        </p:spPr>
        <p:txBody>
          <a:bodyPr/>
          <a:lstStyle/>
          <a:p>
            <a:r>
              <a:rPr lang="el-GR" sz="1800" b="1" dirty="0">
                <a:solidFill>
                  <a:srgbClr val="000000"/>
                </a:solidFill>
              </a:rPr>
              <a:t>Χρόνος παραμονής λεωφορείου στη στάση(2)</a:t>
            </a:r>
            <a:r>
              <a:rPr lang="en-US" sz="1800" b="1" dirty="0">
                <a:solidFill>
                  <a:srgbClr val="000000"/>
                </a:solidFill>
              </a:rPr>
              <a:t>:</a:t>
            </a:r>
            <a:endParaRPr lang="el-GR" sz="1800" b="1" dirty="0">
              <a:solidFill>
                <a:srgbClr val="000000"/>
              </a:solidFill>
            </a:endParaRPr>
          </a:p>
          <a:p>
            <a:pPr marL="0" indent="0">
              <a:buNone/>
            </a:pPr>
            <a:r>
              <a:rPr lang="el-GR" sz="1800" dirty="0">
                <a:effectLst/>
                <a:latin typeface="Times New Roman" panose="02020603050405020304" pitchFamily="18" charset="0"/>
                <a:ea typeface="Aptos" panose="020B0004020202020204" pitchFamily="34" charset="0"/>
              </a:rPr>
              <a:t>Για την καλύτερη κατανόηση αυτών των δεδομένων, δημιουργήθηκε ένας χάρτης που </a:t>
            </a:r>
            <a:r>
              <a:rPr lang="el-GR" sz="1800" dirty="0" err="1">
                <a:effectLst/>
                <a:latin typeface="Times New Roman" panose="02020603050405020304" pitchFamily="18" charset="0"/>
                <a:ea typeface="Aptos" panose="020B0004020202020204" pitchFamily="34" charset="0"/>
              </a:rPr>
              <a:t>οπτικοποιεί</a:t>
            </a:r>
            <a:r>
              <a:rPr lang="el-GR" sz="1800" dirty="0">
                <a:effectLst/>
                <a:latin typeface="Times New Roman" panose="02020603050405020304" pitchFamily="18" charset="0"/>
                <a:ea typeface="Aptos" panose="020B0004020202020204" pitchFamily="34" charset="0"/>
              </a:rPr>
              <a:t> τον χρόνο παραμονής και άλλα μεγέθη σε κάθε στάση. Ο χάρτης αυτός βοηθά στον εντοπισμό των περιοχών όπου σημειώθηκαν καθυστερήσεις, παρέχοντας χρήσιμες πληροφορίες για την ανάλυση και τη βελτίωση του δρομολογίου. </a:t>
            </a:r>
          </a:p>
          <a:p>
            <a:pPr marL="0" indent="0">
              <a:buNone/>
            </a:pPr>
            <a:r>
              <a:rPr lang="el-GR" sz="1800" u="sng" dirty="0">
                <a:solidFill>
                  <a:srgbClr val="467886"/>
                </a:solidFill>
                <a:effectLst/>
                <a:latin typeface="Times New Roman" panose="02020603050405020304" pitchFamily="18" charset="0"/>
                <a:ea typeface="Aptos" panose="020B0004020202020204" pitchFamily="34" charset="0"/>
                <a:hlinkClick r:id="rId2"/>
              </a:rPr>
              <a:t>https://pavlosgkougkoulis.github.io/Urban_Transport_Systems_Project/Stop_Visualization/Bus_Stop_Heatmap.html</a:t>
            </a:r>
            <a:endParaRPr lang="el-GR" dirty="0"/>
          </a:p>
        </p:txBody>
      </p:sp>
    </p:spTree>
    <p:extLst>
      <p:ext uri="{BB962C8B-B14F-4D97-AF65-F5344CB8AC3E}">
        <p14:creationId xmlns:p14="http://schemas.microsoft.com/office/powerpoint/2010/main" val="204177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20467A-737A-523F-42FB-C62123C7BCB4}"/>
              </a:ext>
            </a:extLst>
          </p:cNvPr>
          <p:cNvSpPr>
            <a:spLocks noGrp="1"/>
          </p:cNvSpPr>
          <p:nvPr>
            <p:ph type="title"/>
          </p:nvPr>
        </p:nvSpPr>
        <p:spPr>
          <a:xfrm>
            <a:off x="4632741" y="664303"/>
            <a:ext cx="4109326" cy="752514"/>
          </a:xfrm>
        </p:spPr>
        <p:txBody>
          <a:bodyPr/>
          <a:lstStyle/>
          <a:p>
            <a:r>
              <a:rPr lang="el-GR" dirty="0"/>
              <a:t>ΜΕΘΟΔΟΛΟΓΙΑ</a:t>
            </a:r>
          </a:p>
        </p:txBody>
      </p:sp>
      <p:sp>
        <p:nvSpPr>
          <p:cNvPr id="3" name="Θέση περιεχομένου 2">
            <a:extLst>
              <a:ext uri="{FF2B5EF4-FFF2-40B4-BE49-F238E27FC236}">
                <a16:creationId xmlns:a16="http://schemas.microsoft.com/office/drawing/2014/main" id="{B621EF70-A447-46A3-5AE1-A73F1E6D35E7}"/>
              </a:ext>
            </a:extLst>
          </p:cNvPr>
          <p:cNvSpPr>
            <a:spLocks noGrp="1"/>
          </p:cNvSpPr>
          <p:nvPr>
            <p:ph idx="1"/>
          </p:nvPr>
        </p:nvSpPr>
        <p:spPr>
          <a:xfrm>
            <a:off x="1818968" y="2163097"/>
            <a:ext cx="9326136" cy="4030600"/>
          </a:xfrm>
        </p:spPr>
        <p:txBody>
          <a:bodyPr>
            <a:normAutofit lnSpcReduction="10000"/>
          </a:bodyPr>
          <a:lstStyle/>
          <a:p>
            <a:r>
              <a:rPr lang="el-GR" dirty="0"/>
              <a:t>Η μελέτη χωρίστηκε σε δύο μέρη με σκοπό την αποτύπωση διαφορετικών πτυχών στη λειτουργία του δικτύου αστικών συγκοινωνιών</a:t>
            </a:r>
            <a:r>
              <a:rPr lang="en-US" dirty="0"/>
              <a:t>:</a:t>
            </a:r>
            <a:endParaRPr lang="el-GR" dirty="0"/>
          </a:p>
          <a:p>
            <a:r>
              <a:rPr lang="el-GR" b="1" dirty="0"/>
              <a:t>Στο πρώτο μέρος</a:t>
            </a:r>
            <a:r>
              <a:rPr lang="en-US" b="1" dirty="0"/>
              <a:t>, </a:t>
            </a:r>
            <a:r>
              <a:rPr lang="el-GR" dirty="0"/>
              <a:t>μελετήθηκε η στάση "Παύλου Μελά", μία από τις</a:t>
            </a:r>
            <a:r>
              <a:rPr lang="en-US" dirty="0"/>
              <a:t> </a:t>
            </a:r>
            <a:r>
              <a:rPr lang="el-GR" dirty="0"/>
              <a:t>πιο κεντρικές της πόλης. Εξετάστηκαν η επιβατική κίνηση, η συχνότητα δρομολογίων και η πληρότητα λεωφορείων, με στόχο την κατανόηση της ζήτησης και τη συλλογή δεδομένων για τη λειτουργία του δικτύου σε περιοχή υψηλής κυκλοφορίας.</a:t>
            </a:r>
          </a:p>
          <a:p>
            <a:r>
              <a:rPr lang="el-GR" b="1" dirty="0"/>
              <a:t>Στο δεύτερο μέρος</a:t>
            </a:r>
            <a:r>
              <a:rPr lang="el-GR" dirty="0"/>
              <a:t>, η μελέτη αφορούσε τη γραμμή 2, από την Αφετηρία έως το Τέρμα(Αμπελόκηποι). Αναλύθηκαν η επιβατική κίνηση κατά μήκος της διαδρομής, η ακρίβεια των δρομολογίων και η συχνότητα των στάσεων.</a:t>
            </a:r>
          </a:p>
          <a:p>
            <a:r>
              <a:rPr lang="el-GR" dirty="0"/>
              <a:t>Παράλληλα, συλλέχθηκαν δεδομένα μέσω ερωτηματολογίων στην στάση και στο λεωφορείο. Εξετάστηκαν η εμπειρία των επιβατών, οι απόψεις τους για τη συχνότητα και την ακρίβεια των δρομολογίων, την άνεση και την ασφάλεια κατά τη μετακίνηση κ.α.</a:t>
            </a:r>
            <a:endParaRPr lang="en-US" dirty="0"/>
          </a:p>
        </p:txBody>
      </p:sp>
    </p:spTree>
    <p:extLst>
      <p:ext uri="{BB962C8B-B14F-4D97-AF65-F5344CB8AC3E}">
        <p14:creationId xmlns:p14="http://schemas.microsoft.com/office/powerpoint/2010/main" val="4035446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CE22284-DF25-4414-F146-BB94793F894A}"/>
              </a:ext>
            </a:extLst>
          </p:cNvPr>
          <p:cNvSpPr>
            <a:spLocks noGrp="1"/>
          </p:cNvSpPr>
          <p:nvPr>
            <p:ph type="title"/>
          </p:nvPr>
        </p:nvSpPr>
        <p:spPr>
          <a:xfrm>
            <a:off x="1687669" y="624110"/>
            <a:ext cx="4137059" cy="782659"/>
          </a:xfrm>
        </p:spPr>
        <p:txBody>
          <a:bodyPr>
            <a:normAutofit/>
          </a:bodyPr>
          <a:lstStyle/>
          <a:p>
            <a:pPr>
              <a:lnSpc>
                <a:spcPct val="90000"/>
              </a:lnSpc>
            </a:pPr>
            <a:r>
              <a:rPr lang="el-GR" sz="2000" dirty="0"/>
              <a:t>ΑΠΟΤΕΛΕΣΜΑΤΑ-ΕΠΕΞΕΡΓΑΣΙΑ ΔΕΔΟΜΕΝΩΝ(ΛΕΩΦΟΡΕΙΟ)(9)</a:t>
            </a:r>
          </a:p>
        </p:txBody>
      </p:sp>
      <p:sp>
        <p:nvSpPr>
          <p:cNvPr id="3" name="Θέση περιεχομένου 2">
            <a:extLst>
              <a:ext uri="{FF2B5EF4-FFF2-40B4-BE49-F238E27FC236}">
                <a16:creationId xmlns:a16="http://schemas.microsoft.com/office/drawing/2014/main" id="{3D1555BA-CA88-32B8-8E65-652B33FAEB16}"/>
              </a:ext>
            </a:extLst>
          </p:cNvPr>
          <p:cNvSpPr>
            <a:spLocks noGrp="1"/>
          </p:cNvSpPr>
          <p:nvPr>
            <p:ph idx="1"/>
          </p:nvPr>
        </p:nvSpPr>
        <p:spPr>
          <a:xfrm>
            <a:off x="1332264" y="1908349"/>
            <a:ext cx="3571332" cy="3080169"/>
          </a:xfrm>
        </p:spPr>
        <p:txBody>
          <a:bodyPr>
            <a:normAutofit/>
          </a:bodyPr>
          <a:lstStyle/>
          <a:p>
            <a:r>
              <a:rPr lang="el-GR" sz="1600" b="1" dirty="0">
                <a:solidFill>
                  <a:srgbClr val="000000"/>
                </a:solidFill>
              </a:rPr>
              <a:t>Συνθήκες κατά τη στάση</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Κατά τη διάρκεια της διαδρομής του λεωφορείου, διαπιστώθηκε ότι στο 91,5% των περιπτώσεων οι στάσεις ήταν ελεύθερες από παρκαρισμένα οχήματα. </a:t>
            </a:r>
          </a:p>
          <a:p>
            <a:pPr marL="0" indent="0">
              <a:buNone/>
            </a:pPr>
            <a:r>
              <a:rPr lang="el-GR" sz="1600" dirty="0">
                <a:solidFill>
                  <a:srgbClr val="000000"/>
                </a:solidFill>
              </a:rPr>
              <a:t>Το υψηλό αυτό ποσοστό δείχνει ότι η πρόσβαση στις στάσεις ήταν γενικά ανεμπόδιστη.</a:t>
            </a:r>
            <a:endParaRPr lang="el-GR" sz="1600" b="1" dirty="0">
              <a:solidFill>
                <a:srgbClr val="000000"/>
              </a:solidFill>
            </a:endParaRPr>
          </a:p>
        </p:txBody>
      </p:sp>
      <p:pic>
        <p:nvPicPr>
          <p:cNvPr id="6" name="Picture 5" descr="A blue and red pie chart&#10;&#10;Description automatically generated">
            <a:extLst>
              <a:ext uri="{FF2B5EF4-FFF2-40B4-BE49-F238E27FC236}">
                <a16:creationId xmlns:a16="http://schemas.microsoft.com/office/drawing/2014/main" id="{85C9365D-7B0B-E3CE-9965-80740F5FE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407" y="1908349"/>
            <a:ext cx="5977467" cy="3362325"/>
          </a:xfrm>
          <a:prstGeom prst="rect">
            <a:avLst/>
          </a:prstGeom>
        </p:spPr>
      </p:pic>
    </p:spTree>
    <p:extLst>
      <p:ext uri="{BB962C8B-B14F-4D97-AF65-F5344CB8AC3E}">
        <p14:creationId xmlns:p14="http://schemas.microsoft.com/office/powerpoint/2010/main" val="837337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A0AF33CB-FC0E-D7BB-9FD8-584CA0D4F95F}"/>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1D20CE28-E345-C68E-0757-BA70D6122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FCB15B3F-3EC6-121F-D57C-9101D7028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9E8405E2-D6FD-73B3-ACB8-1DA509EA0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20CFDFC5-D2FD-2FD6-38E9-07E2AED78749}"/>
              </a:ext>
            </a:extLst>
          </p:cNvPr>
          <p:cNvPicPr>
            <a:picLocks noChangeAspect="1"/>
          </p:cNvPicPr>
          <p:nvPr/>
        </p:nvPicPr>
        <p:blipFill>
          <a:blip r:embed="rId2">
            <a:extLst>
              <a:ext uri="{28A0092B-C50C-407E-A947-70E740481C1C}">
                <a14:useLocalDpi xmlns:a14="http://schemas.microsoft.com/office/drawing/2010/main" val="0"/>
              </a:ext>
            </a:extLst>
          </a:blip>
          <a:srcRect t="10763" b="1076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FC5AD3EC-2DAD-3ECE-1693-D74891238460}"/>
              </a:ext>
            </a:extLst>
          </p:cNvPr>
          <p:cNvSpPr>
            <a:spLocks noGrp="1"/>
          </p:cNvSpPr>
          <p:nvPr>
            <p:ph type="title"/>
          </p:nvPr>
        </p:nvSpPr>
        <p:spPr>
          <a:xfrm>
            <a:off x="1846754" y="2743200"/>
            <a:ext cx="7788859" cy="2966882"/>
          </a:xfrm>
        </p:spPr>
        <p:txBody>
          <a:bodyPr vert="horz" lIns="91440" tIns="45720" rIns="91440" bIns="45720" rtlCol="0" anchor="b">
            <a:normAutofit fontScale="90000"/>
          </a:bodyPr>
          <a:lstStyle/>
          <a:p>
            <a:r>
              <a:rPr lang="el-GR" sz="8000" dirty="0"/>
              <a:t>ΑΠΟΤΕΛΕΣΜΑΤΑ ΕΡΩΤΗΜΑΤΟΛΟΓΙΟΥ(ΛΕΩΦΟΡΕΙΟ)</a:t>
            </a:r>
            <a:endParaRPr lang="en-US" sz="8000" dirty="0"/>
          </a:p>
        </p:txBody>
      </p:sp>
      <p:cxnSp>
        <p:nvCxnSpPr>
          <p:cNvPr id="33" name="Straight Connector 32">
            <a:extLst>
              <a:ext uri="{FF2B5EF4-FFF2-40B4-BE49-F238E27FC236}">
                <a16:creationId xmlns:a16="http://schemas.microsoft.com/office/drawing/2014/main" id="{19F00009-8A20-7733-E436-7EF4B88843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8831694-F807-CC2A-E730-C5AC6A649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B38E0318-9D3A-8C27-FFBB-1BB2153EB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501266779"/>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568B3A-41EE-7623-CCC0-AF5215606F80}"/>
              </a:ext>
            </a:extLst>
          </p:cNvPr>
          <p:cNvSpPr>
            <a:spLocks noGrp="1"/>
          </p:cNvSpPr>
          <p:nvPr>
            <p:ph type="title"/>
          </p:nvPr>
        </p:nvSpPr>
        <p:spPr>
          <a:xfrm>
            <a:off x="1327355" y="959617"/>
            <a:ext cx="4386841" cy="672538"/>
          </a:xfrm>
        </p:spPr>
        <p:txBody>
          <a:bodyPr>
            <a:noAutofit/>
          </a:bodyPr>
          <a:lstStyle/>
          <a:p>
            <a:pPr>
              <a:lnSpc>
                <a:spcPct val="90000"/>
              </a:lnSpc>
            </a:pPr>
            <a:r>
              <a:rPr lang="el-GR" sz="2000" dirty="0"/>
              <a:t>ΑΠΟΤΕΛΕΣΜΑΤΑ ΕΡΩΤΗΜΑΤΟΛΟΓΙΟΥ(ΛΕΩΦΟΡΕΙΟ)(1)</a:t>
            </a:r>
          </a:p>
        </p:txBody>
      </p:sp>
      <p:sp>
        <p:nvSpPr>
          <p:cNvPr id="3" name="Θέση περιεχομένου 2">
            <a:extLst>
              <a:ext uri="{FF2B5EF4-FFF2-40B4-BE49-F238E27FC236}">
                <a16:creationId xmlns:a16="http://schemas.microsoft.com/office/drawing/2014/main" id="{D5C40308-F731-024B-74E4-9A312A185150}"/>
              </a:ext>
            </a:extLst>
          </p:cNvPr>
          <p:cNvSpPr>
            <a:spLocks noGrp="1"/>
          </p:cNvSpPr>
          <p:nvPr>
            <p:ph idx="1"/>
          </p:nvPr>
        </p:nvSpPr>
        <p:spPr>
          <a:xfrm>
            <a:off x="1131297" y="2113503"/>
            <a:ext cx="3611525" cy="3392993"/>
          </a:xfrm>
        </p:spPr>
        <p:txBody>
          <a:bodyPr>
            <a:normAutofit/>
          </a:bodyPr>
          <a:lstStyle/>
          <a:p>
            <a:r>
              <a:rPr lang="el-GR" sz="1600" b="1" dirty="0">
                <a:solidFill>
                  <a:srgbClr val="000000"/>
                </a:solidFill>
              </a:rPr>
              <a:t>Σκοπός μετακίνησης</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πλειοψηφία των ερωτηθέντων, δηλαδή το 72,72%, ανέφερε ότι χρησιμοποιεί το λεωφορείο για εκπαιδευτικούς σκοπούς. </a:t>
            </a:r>
          </a:p>
          <a:p>
            <a:pPr marL="0" indent="0">
              <a:buNone/>
            </a:pPr>
            <a:r>
              <a:rPr lang="el-GR" sz="1600" dirty="0">
                <a:solidFill>
                  <a:srgbClr val="000000"/>
                </a:solidFill>
              </a:rPr>
              <a:t>Αυτό το εύρημα υπογραμμίζει πως η γραμμή εξυπηρετεί κυρίως μαθητές και φοιτητές, ειδικά κατά τις ώρες διεξαγωγής της έρευνας.</a:t>
            </a:r>
            <a:endParaRPr lang="el-GR" sz="1600" b="1" dirty="0">
              <a:solidFill>
                <a:srgbClr val="000000"/>
              </a:solidFill>
            </a:endParaRPr>
          </a:p>
        </p:txBody>
      </p:sp>
      <p:pic>
        <p:nvPicPr>
          <p:cNvPr id="6" name="Picture 5" descr="A graph with a bar&#10;&#10;Description automatically generated">
            <a:extLst>
              <a:ext uri="{FF2B5EF4-FFF2-40B4-BE49-F238E27FC236}">
                <a16:creationId xmlns:a16="http://schemas.microsoft.com/office/drawing/2014/main" id="{B5E0E72A-1D7C-0822-93AA-4C112E487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960" y="1923002"/>
            <a:ext cx="6031989" cy="3392994"/>
          </a:xfrm>
          <a:prstGeom prst="rect">
            <a:avLst/>
          </a:prstGeom>
        </p:spPr>
      </p:pic>
    </p:spTree>
    <p:extLst>
      <p:ext uri="{BB962C8B-B14F-4D97-AF65-F5344CB8AC3E}">
        <p14:creationId xmlns:p14="http://schemas.microsoft.com/office/powerpoint/2010/main" val="138700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5826B6-443A-00BB-3C9C-864B67E6F9F4}"/>
              </a:ext>
            </a:extLst>
          </p:cNvPr>
          <p:cNvSpPr>
            <a:spLocks noGrp="1"/>
          </p:cNvSpPr>
          <p:nvPr>
            <p:ph type="title"/>
          </p:nvPr>
        </p:nvSpPr>
        <p:spPr>
          <a:xfrm>
            <a:off x="1595466" y="794932"/>
            <a:ext cx="4407960" cy="940777"/>
          </a:xfrm>
        </p:spPr>
        <p:txBody>
          <a:bodyPr>
            <a:noAutofit/>
          </a:bodyPr>
          <a:lstStyle/>
          <a:p>
            <a:pPr>
              <a:lnSpc>
                <a:spcPct val="90000"/>
              </a:lnSpc>
            </a:pPr>
            <a:r>
              <a:rPr lang="el-GR" sz="2000" dirty="0"/>
              <a:t>ΑΠΟΤΕΛΕΣΜΑΤΑ ΕΡΩΤΗΜΑΤΟΛΟΓΙΟΥ(ΛΕΩΦΟΡΕΙΟ)(2)</a:t>
            </a:r>
          </a:p>
        </p:txBody>
      </p:sp>
      <p:sp>
        <p:nvSpPr>
          <p:cNvPr id="3" name="Θέση περιεχομένου 2">
            <a:extLst>
              <a:ext uri="{FF2B5EF4-FFF2-40B4-BE49-F238E27FC236}">
                <a16:creationId xmlns:a16="http://schemas.microsoft.com/office/drawing/2014/main" id="{71B63CD3-77DF-7C35-ED49-AC20FFEAE89A}"/>
              </a:ext>
            </a:extLst>
          </p:cNvPr>
          <p:cNvSpPr>
            <a:spLocks noGrp="1"/>
          </p:cNvSpPr>
          <p:nvPr>
            <p:ph idx="1"/>
          </p:nvPr>
        </p:nvSpPr>
        <p:spPr>
          <a:xfrm>
            <a:off x="1151393" y="2213987"/>
            <a:ext cx="4140772" cy="2981011"/>
          </a:xfrm>
        </p:spPr>
        <p:txBody>
          <a:bodyPr>
            <a:normAutofit/>
          </a:bodyPr>
          <a:lstStyle/>
          <a:p>
            <a:r>
              <a:rPr lang="el-GR" sz="1600" b="1" dirty="0">
                <a:solidFill>
                  <a:srgbClr val="000000"/>
                </a:solidFill>
              </a:rPr>
              <a:t>Συχνότητα χρήσης λεωφορείου</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Το 78,78% των συμμετεχόντων ανέφερε ότι κάνει συστηματική χρήση του λεωφορείου. </a:t>
            </a:r>
          </a:p>
          <a:p>
            <a:pPr marL="0" indent="0">
              <a:buNone/>
            </a:pPr>
            <a:r>
              <a:rPr lang="el-GR" sz="1600" dirty="0">
                <a:solidFill>
                  <a:srgbClr val="000000"/>
                </a:solidFill>
              </a:rPr>
              <a:t>Το υψηλό αυτό ποσοστό υποδηλώνει ότι το συγκεκριμένο μέσο μεταφοράς διαδραματίζει ουσιαστικό ρόλο στην καθημερινότητα της πλειονότητας των χρηστών</a:t>
            </a:r>
            <a:endParaRPr lang="el-GR" sz="1600" b="1" dirty="0">
              <a:solidFill>
                <a:srgbClr val="000000"/>
              </a:solidFill>
            </a:endParaRPr>
          </a:p>
          <a:p>
            <a:endParaRPr lang="el-GR" sz="1600" b="1" dirty="0">
              <a:solidFill>
                <a:srgbClr val="000000"/>
              </a:solidFill>
            </a:endParaRPr>
          </a:p>
          <a:p>
            <a:endParaRPr lang="el-GR" sz="1600" b="1" dirty="0">
              <a:solidFill>
                <a:srgbClr val="000000"/>
              </a:solidFill>
            </a:endParaRPr>
          </a:p>
        </p:txBody>
      </p:sp>
      <p:pic>
        <p:nvPicPr>
          <p:cNvPr id="5" name="Picture 4" descr="A graph showing a bar graph&#10;&#10;Description automatically generated with medium confidence">
            <a:extLst>
              <a:ext uri="{FF2B5EF4-FFF2-40B4-BE49-F238E27FC236}">
                <a16:creationId xmlns:a16="http://schemas.microsoft.com/office/drawing/2014/main" id="{7ADB6D5D-7B17-0CD8-56A3-7ED869C5D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5450" y="2213987"/>
            <a:ext cx="6096000" cy="3429000"/>
          </a:xfrm>
          <a:prstGeom prst="rect">
            <a:avLst/>
          </a:prstGeom>
        </p:spPr>
      </p:pic>
    </p:spTree>
    <p:extLst>
      <p:ext uri="{BB962C8B-B14F-4D97-AF65-F5344CB8AC3E}">
        <p14:creationId xmlns:p14="http://schemas.microsoft.com/office/powerpoint/2010/main" val="1942121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481A556-CD35-0F5C-EF94-B49ACDBAE1E8}"/>
              </a:ext>
            </a:extLst>
          </p:cNvPr>
          <p:cNvSpPr>
            <a:spLocks noGrp="1"/>
          </p:cNvSpPr>
          <p:nvPr>
            <p:ph type="title"/>
          </p:nvPr>
        </p:nvSpPr>
        <p:spPr>
          <a:xfrm>
            <a:off x="1396267" y="964640"/>
            <a:ext cx="4411680" cy="854111"/>
          </a:xfrm>
        </p:spPr>
        <p:txBody>
          <a:bodyPr>
            <a:noAutofit/>
          </a:bodyPr>
          <a:lstStyle/>
          <a:p>
            <a:pPr>
              <a:lnSpc>
                <a:spcPct val="90000"/>
              </a:lnSpc>
            </a:pPr>
            <a:r>
              <a:rPr lang="el-GR" sz="2000" dirty="0"/>
              <a:t>ΑΠΟΤΕΛΕΣΜΑΤΑ ΕΡΩΤΗΜΑΤΟΛΟΓΙΟΥ(ΛΕΩΦΟΡΕΙΟ)(2)</a:t>
            </a:r>
          </a:p>
        </p:txBody>
      </p:sp>
      <p:sp>
        <p:nvSpPr>
          <p:cNvPr id="3" name="Θέση περιεχομένου 2">
            <a:extLst>
              <a:ext uri="{FF2B5EF4-FFF2-40B4-BE49-F238E27FC236}">
                <a16:creationId xmlns:a16="http://schemas.microsoft.com/office/drawing/2014/main" id="{BF8925A1-4186-E3C0-C001-746C137F4EB0}"/>
              </a:ext>
            </a:extLst>
          </p:cNvPr>
          <p:cNvSpPr>
            <a:spLocks noGrp="1"/>
          </p:cNvSpPr>
          <p:nvPr>
            <p:ph idx="1"/>
          </p:nvPr>
        </p:nvSpPr>
        <p:spPr>
          <a:xfrm>
            <a:off x="1352360" y="1952730"/>
            <a:ext cx="4140772" cy="3777622"/>
          </a:xfrm>
        </p:spPr>
        <p:txBody>
          <a:bodyPr>
            <a:normAutofit/>
          </a:bodyPr>
          <a:lstStyle/>
          <a:p>
            <a:r>
              <a:rPr lang="el-GR" sz="1600" b="1" dirty="0">
                <a:solidFill>
                  <a:srgbClr val="000000"/>
                </a:solidFill>
              </a:rPr>
              <a:t>Καθαριότητα</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καθαριότητα αξιολογήθηκε κυρίως με βαθμολογίες 3/5 και 4/5, καθεμία εκ των οποίων συγκέντρωσε ποσοστό 36,36%. </a:t>
            </a:r>
          </a:p>
          <a:p>
            <a:pPr marL="0" indent="0">
              <a:buNone/>
            </a:pPr>
            <a:r>
              <a:rPr lang="el-GR" sz="1600" dirty="0">
                <a:solidFill>
                  <a:srgbClr val="000000"/>
                </a:solidFill>
              </a:rPr>
              <a:t>Τα δεδομένα αυτά καταδεικνύουν ότι η πλειονότητα των χρηστών θεωρεί το επίπεδο καθαριότητας ικανοποιητικό, ενώ παράλληλα αναδεικνύεται η δυνατότητα περαιτέρω βελτίωσης για την επίτευξη υψηλότερων επιπέδων ικανοποίησης.</a:t>
            </a:r>
            <a:endParaRPr lang="el-GR" sz="1600" b="1" dirty="0">
              <a:solidFill>
                <a:srgbClr val="000000"/>
              </a:solidFill>
            </a:endParaRPr>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7498030B-F62C-B6E3-8CBC-4116FD2AA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47" y="1952730"/>
            <a:ext cx="5818492" cy="3272902"/>
          </a:xfrm>
          <a:prstGeom prst="rect">
            <a:avLst/>
          </a:prstGeom>
        </p:spPr>
      </p:pic>
    </p:spTree>
    <p:extLst>
      <p:ext uri="{BB962C8B-B14F-4D97-AF65-F5344CB8AC3E}">
        <p14:creationId xmlns:p14="http://schemas.microsoft.com/office/powerpoint/2010/main" val="2160607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D4AF0E9-6574-1727-F112-1842648BD2BF}"/>
              </a:ext>
            </a:extLst>
          </p:cNvPr>
          <p:cNvSpPr>
            <a:spLocks noGrp="1"/>
          </p:cNvSpPr>
          <p:nvPr>
            <p:ph type="title"/>
          </p:nvPr>
        </p:nvSpPr>
        <p:spPr>
          <a:xfrm>
            <a:off x="1552218" y="624109"/>
            <a:ext cx="4404247" cy="903239"/>
          </a:xfrm>
        </p:spPr>
        <p:txBody>
          <a:bodyPr>
            <a:noAutofit/>
          </a:bodyPr>
          <a:lstStyle/>
          <a:p>
            <a:pPr>
              <a:lnSpc>
                <a:spcPct val="90000"/>
              </a:lnSpc>
            </a:pPr>
            <a:r>
              <a:rPr lang="el-GR" sz="2000" dirty="0"/>
              <a:t>ΑΠΟΤΕΛΕΣΜΑΤΑ ΕΡΩΤΗΜΑΤΟΛΟΓΙΟΥ(ΛΕΩΦΟΡΕΙΟ)(3)</a:t>
            </a:r>
          </a:p>
        </p:txBody>
      </p:sp>
      <p:sp>
        <p:nvSpPr>
          <p:cNvPr id="3" name="Θέση περιεχομένου 2">
            <a:extLst>
              <a:ext uri="{FF2B5EF4-FFF2-40B4-BE49-F238E27FC236}">
                <a16:creationId xmlns:a16="http://schemas.microsoft.com/office/drawing/2014/main" id="{FD96FF98-43BB-2F56-B66B-A8789CC42044}"/>
              </a:ext>
            </a:extLst>
          </p:cNvPr>
          <p:cNvSpPr>
            <a:spLocks noGrp="1"/>
          </p:cNvSpPr>
          <p:nvPr>
            <p:ph idx="1"/>
          </p:nvPr>
        </p:nvSpPr>
        <p:spPr>
          <a:xfrm>
            <a:off x="1472941" y="2139461"/>
            <a:ext cx="4140772" cy="2579077"/>
          </a:xfrm>
        </p:spPr>
        <p:txBody>
          <a:bodyPr>
            <a:normAutofit/>
          </a:bodyPr>
          <a:lstStyle/>
          <a:p>
            <a:r>
              <a:rPr lang="el-GR" sz="1600" b="1" dirty="0">
                <a:solidFill>
                  <a:srgbClr val="000000"/>
                </a:solidFill>
              </a:rPr>
              <a:t>Άνεση</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άνεση αξιολογήθηκε κυρίως με βαθμολογία 3/5, η οποία συγκέντρωσε το υψηλότερο ποσοστό, 48,48%. </a:t>
            </a:r>
          </a:p>
          <a:p>
            <a:pPr marL="0" indent="0">
              <a:buNone/>
            </a:pPr>
            <a:r>
              <a:rPr lang="el-GR" sz="1600" dirty="0">
                <a:solidFill>
                  <a:srgbClr val="000000"/>
                </a:solidFill>
              </a:rPr>
              <a:t>Το αποτέλεσμα αυτό υποδηλώνει ότι η ταξιδιωτική εμπειρία κρίνεται γενικά ικανοποιητική, χωρίς ωστόσο να χαρακτηρίζεται ως ιδιαίτερα άνετη.</a:t>
            </a:r>
            <a:endParaRPr lang="el-GR" sz="1600" b="1" dirty="0">
              <a:solidFill>
                <a:srgbClr val="000000"/>
              </a:solidFill>
            </a:endParaRPr>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996E19B2-3250-EE49-202B-8193B5737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6465" y="1735930"/>
            <a:ext cx="6019800" cy="3386138"/>
          </a:xfrm>
          <a:prstGeom prst="rect">
            <a:avLst/>
          </a:prstGeom>
        </p:spPr>
      </p:pic>
    </p:spTree>
    <p:extLst>
      <p:ext uri="{BB962C8B-B14F-4D97-AF65-F5344CB8AC3E}">
        <p14:creationId xmlns:p14="http://schemas.microsoft.com/office/powerpoint/2010/main" val="3196978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F732086-BBC0-8B67-4349-0208F8DE81CC}"/>
              </a:ext>
            </a:extLst>
          </p:cNvPr>
          <p:cNvSpPr>
            <a:spLocks noGrp="1"/>
          </p:cNvSpPr>
          <p:nvPr>
            <p:ph type="title"/>
          </p:nvPr>
        </p:nvSpPr>
        <p:spPr>
          <a:xfrm>
            <a:off x="1687669" y="624110"/>
            <a:ext cx="4404247" cy="863046"/>
          </a:xfrm>
        </p:spPr>
        <p:txBody>
          <a:bodyPr>
            <a:noAutofit/>
          </a:bodyPr>
          <a:lstStyle/>
          <a:p>
            <a:pPr>
              <a:lnSpc>
                <a:spcPct val="90000"/>
              </a:lnSpc>
            </a:pPr>
            <a:r>
              <a:rPr lang="el-GR" sz="2000" dirty="0"/>
              <a:t>ΑΠΟΤΕΛΕΣΜΑΤΑ ΕΡΩΤΗΜΑΤΟΛΟΓΙΟΥ(ΛΕΩΦΟΡΕΙΟ)(4)</a:t>
            </a:r>
          </a:p>
        </p:txBody>
      </p:sp>
      <p:sp>
        <p:nvSpPr>
          <p:cNvPr id="3" name="Θέση περιεχομένου 2">
            <a:extLst>
              <a:ext uri="{FF2B5EF4-FFF2-40B4-BE49-F238E27FC236}">
                <a16:creationId xmlns:a16="http://schemas.microsoft.com/office/drawing/2014/main" id="{0929EC51-38EE-C247-DC76-ED819930453A}"/>
              </a:ext>
            </a:extLst>
          </p:cNvPr>
          <p:cNvSpPr>
            <a:spLocks noGrp="1"/>
          </p:cNvSpPr>
          <p:nvPr>
            <p:ph idx="1"/>
          </p:nvPr>
        </p:nvSpPr>
        <p:spPr>
          <a:xfrm>
            <a:off x="1382506" y="2002971"/>
            <a:ext cx="3621574" cy="3066540"/>
          </a:xfrm>
        </p:spPr>
        <p:txBody>
          <a:bodyPr>
            <a:normAutofit/>
          </a:bodyPr>
          <a:lstStyle/>
          <a:p>
            <a:r>
              <a:rPr lang="el-GR" sz="1600" b="1" dirty="0">
                <a:solidFill>
                  <a:srgbClr val="000000"/>
                </a:solidFill>
              </a:rPr>
              <a:t>Απόσταση κατοικίας από στάση</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Με το 42,42% των χρηστών να αξιολογεί την απόσταση με βαθμολογία 4/5, προκύπτει ότι η πρόσβαση στις στάσεις θεωρείται γενικά ικανοποιητική, αν και υφίστανται περιθώρια βελτίωσης για την περαιτέρω διευκόλυνση ορισμένων χρηστών.</a:t>
            </a:r>
            <a:endParaRPr lang="el-GR" sz="1600" b="1" dirty="0">
              <a:solidFill>
                <a:srgbClr val="000000"/>
              </a:solidFill>
            </a:endParaRPr>
          </a:p>
        </p:txBody>
      </p:sp>
      <p:pic>
        <p:nvPicPr>
          <p:cNvPr id="6" name="Picture 5" descr="A graph showing a number of blue rectangular objects&#10;&#10;Description automatically generated with medium confidence">
            <a:extLst>
              <a:ext uri="{FF2B5EF4-FFF2-40B4-BE49-F238E27FC236}">
                <a16:creationId xmlns:a16="http://schemas.microsoft.com/office/drawing/2014/main" id="{DCD08A96-4337-1643-80FA-7D912A81D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2002971"/>
            <a:ext cx="6096000" cy="3429000"/>
          </a:xfrm>
          <a:prstGeom prst="rect">
            <a:avLst/>
          </a:prstGeom>
        </p:spPr>
      </p:pic>
    </p:spTree>
    <p:extLst>
      <p:ext uri="{BB962C8B-B14F-4D97-AF65-F5344CB8AC3E}">
        <p14:creationId xmlns:p14="http://schemas.microsoft.com/office/powerpoint/2010/main" val="3360328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CDB7573-434D-2EBF-10CC-03F03CE1092E}"/>
              </a:ext>
            </a:extLst>
          </p:cNvPr>
          <p:cNvSpPr>
            <a:spLocks noGrp="1"/>
          </p:cNvSpPr>
          <p:nvPr>
            <p:ph type="title"/>
          </p:nvPr>
        </p:nvSpPr>
        <p:spPr>
          <a:xfrm>
            <a:off x="1567089" y="654255"/>
            <a:ext cx="4404247" cy="842949"/>
          </a:xfrm>
        </p:spPr>
        <p:txBody>
          <a:bodyPr>
            <a:noAutofit/>
          </a:bodyPr>
          <a:lstStyle/>
          <a:p>
            <a:pPr>
              <a:lnSpc>
                <a:spcPct val="90000"/>
              </a:lnSpc>
            </a:pPr>
            <a:r>
              <a:rPr lang="el-GR" sz="2000" dirty="0"/>
              <a:t>ΑΠΟΤΕΛΕΣΜΑΤΑ ΕΡΩΤΗΜΑΤΟΛΟΓΙΟΥ(ΛΕΩΦΟΡΕΙΟ)(5)</a:t>
            </a:r>
          </a:p>
        </p:txBody>
      </p:sp>
      <p:sp>
        <p:nvSpPr>
          <p:cNvPr id="3" name="Θέση περιεχομένου 2">
            <a:extLst>
              <a:ext uri="{FF2B5EF4-FFF2-40B4-BE49-F238E27FC236}">
                <a16:creationId xmlns:a16="http://schemas.microsoft.com/office/drawing/2014/main" id="{9EA86362-5F1B-7C7D-C7E7-6C7D6B27486B}"/>
              </a:ext>
            </a:extLst>
          </p:cNvPr>
          <p:cNvSpPr>
            <a:spLocks noGrp="1"/>
          </p:cNvSpPr>
          <p:nvPr>
            <p:ph idx="1"/>
          </p:nvPr>
        </p:nvSpPr>
        <p:spPr>
          <a:xfrm>
            <a:off x="1402602" y="2073310"/>
            <a:ext cx="3571332" cy="3392993"/>
          </a:xfrm>
        </p:spPr>
        <p:txBody>
          <a:bodyPr>
            <a:normAutofit/>
          </a:bodyPr>
          <a:lstStyle/>
          <a:p>
            <a:r>
              <a:rPr lang="el-GR" sz="1600" b="1" dirty="0">
                <a:solidFill>
                  <a:srgbClr val="000000"/>
                </a:solidFill>
              </a:rPr>
              <a:t>Αξιοπιστία</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αξιοπιστία αξιολογήθηκε κατά κύριο λόγο με βαθμολογία 3/5, συγκεντρώνοντας ποσοστό 60,02%. </a:t>
            </a:r>
          </a:p>
          <a:p>
            <a:pPr marL="0" indent="0">
              <a:buNone/>
            </a:pPr>
            <a:r>
              <a:rPr lang="el-GR" sz="1600" dirty="0">
                <a:solidFill>
                  <a:srgbClr val="000000"/>
                </a:solidFill>
              </a:rPr>
              <a:t>Το γεγονός αυτό υποδηλώνει ότι οι χρήστες έχουν ανάμεικτες απόψεις, με επικρατούσα μια στάση μέτριας ικανοποίησης.</a:t>
            </a:r>
            <a:endParaRPr lang="el-GR" sz="1600" b="1" dirty="0">
              <a:solidFill>
                <a:srgbClr val="000000"/>
              </a:solidFill>
            </a:endParaRPr>
          </a:p>
        </p:txBody>
      </p:sp>
      <p:pic>
        <p:nvPicPr>
          <p:cNvPr id="6" name="Picture 5" descr="A graph showing a bar graph&#10;&#10;Description automatically generated with medium confidence">
            <a:extLst>
              <a:ext uri="{FF2B5EF4-FFF2-40B4-BE49-F238E27FC236}">
                <a16:creationId xmlns:a16="http://schemas.microsoft.com/office/drawing/2014/main" id="{DC54556C-7B04-CD59-F210-4B3324D96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36" y="2073310"/>
            <a:ext cx="6220664" cy="3499124"/>
          </a:xfrm>
          <a:prstGeom prst="rect">
            <a:avLst/>
          </a:prstGeom>
        </p:spPr>
      </p:pic>
    </p:spTree>
    <p:extLst>
      <p:ext uri="{BB962C8B-B14F-4D97-AF65-F5344CB8AC3E}">
        <p14:creationId xmlns:p14="http://schemas.microsoft.com/office/powerpoint/2010/main" val="3747473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517A79-8CB4-3137-0BEC-C45D3BDFFE34}"/>
              </a:ext>
            </a:extLst>
          </p:cNvPr>
          <p:cNvSpPr>
            <a:spLocks noGrp="1"/>
          </p:cNvSpPr>
          <p:nvPr>
            <p:ph type="title"/>
          </p:nvPr>
        </p:nvSpPr>
        <p:spPr>
          <a:xfrm>
            <a:off x="1687669" y="625787"/>
            <a:ext cx="4404247" cy="883143"/>
          </a:xfrm>
        </p:spPr>
        <p:txBody>
          <a:bodyPr>
            <a:noAutofit/>
          </a:bodyPr>
          <a:lstStyle/>
          <a:p>
            <a:pPr>
              <a:lnSpc>
                <a:spcPct val="90000"/>
              </a:lnSpc>
            </a:pPr>
            <a:r>
              <a:rPr lang="el-GR" sz="2000" dirty="0"/>
              <a:t>ΑΠΟΤΕΛΕΣΜΑΤΑ ΕΡΩΤΗΜΑΤΟΛΟΓΙΟΥ(ΛΕΩΦΟΡΕΙΟ)(6)</a:t>
            </a:r>
          </a:p>
        </p:txBody>
      </p:sp>
      <p:sp>
        <p:nvSpPr>
          <p:cNvPr id="3" name="Θέση περιεχομένου 2">
            <a:extLst>
              <a:ext uri="{FF2B5EF4-FFF2-40B4-BE49-F238E27FC236}">
                <a16:creationId xmlns:a16="http://schemas.microsoft.com/office/drawing/2014/main" id="{F22F42ED-4E74-E8A1-6448-AD829B78EB20}"/>
              </a:ext>
            </a:extLst>
          </p:cNvPr>
          <p:cNvSpPr>
            <a:spLocks noGrp="1"/>
          </p:cNvSpPr>
          <p:nvPr>
            <p:ph idx="1"/>
          </p:nvPr>
        </p:nvSpPr>
        <p:spPr>
          <a:xfrm>
            <a:off x="1211683" y="1982874"/>
            <a:ext cx="4140772" cy="3777622"/>
          </a:xfrm>
        </p:spPr>
        <p:txBody>
          <a:bodyPr>
            <a:normAutofit/>
          </a:bodyPr>
          <a:lstStyle/>
          <a:p>
            <a:r>
              <a:rPr lang="el-GR" sz="1600" b="1" dirty="0">
                <a:solidFill>
                  <a:srgbClr val="000000"/>
                </a:solidFill>
              </a:rPr>
              <a:t>Ασφάλεια</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ασφάλεια αξιολογήθηκε θετικά, με την πλειονότητα των συμμετεχόντων (48,3%) να την βαθμολογεί με 4/5. </a:t>
            </a:r>
          </a:p>
          <a:p>
            <a:pPr marL="0" indent="0">
              <a:buNone/>
            </a:pPr>
            <a:r>
              <a:rPr lang="el-GR" sz="1600" dirty="0">
                <a:solidFill>
                  <a:srgbClr val="000000"/>
                </a:solidFill>
              </a:rPr>
              <a:t>Το αποτέλεσμα αυτό υποδεικνύει ότι οι περισσότεροι χρήστες αισθάνονται σε γενικές γραμμές αρκετά ασφαλείς κατά τη διάρκεια της μετακίνησής τους. </a:t>
            </a:r>
          </a:p>
          <a:p>
            <a:pPr marL="0" indent="0">
              <a:buNone/>
            </a:pPr>
            <a:r>
              <a:rPr lang="el-GR" sz="1600" dirty="0">
                <a:solidFill>
                  <a:srgbClr val="000000"/>
                </a:solidFill>
              </a:rPr>
              <a:t>Ωστόσο, η συγκεκριμένη βαθμολογία αφήνει περιθώρια για περαιτέρω βελτίωση, προκειμένου να ενισχυθεί η αίσθηση ασφάλειας και να ικανοποιηθούν περισσότεροι επιβάτες.</a:t>
            </a:r>
          </a:p>
        </p:txBody>
      </p:sp>
      <p:pic>
        <p:nvPicPr>
          <p:cNvPr id="6" name="Picture 5" descr="A graph showing a number of blue squares&#10;&#10;Description automatically generated with medium confidence">
            <a:extLst>
              <a:ext uri="{FF2B5EF4-FFF2-40B4-BE49-F238E27FC236}">
                <a16:creationId xmlns:a16="http://schemas.microsoft.com/office/drawing/2014/main" id="{965920E8-E43A-C168-A97A-510897766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816" y="1982874"/>
            <a:ext cx="6100084" cy="3431297"/>
          </a:xfrm>
          <a:prstGeom prst="rect">
            <a:avLst/>
          </a:prstGeom>
        </p:spPr>
      </p:pic>
    </p:spTree>
    <p:extLst>
      <p:ext uri="{BB962C8B-B14F-4D97-AF65-F5344CB8AC3E}">
        <p14:creationId xmlns:p14="http://schemas.microsoft.com/office/powerpoint/2010/main" val="2223665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2DB3E3F-2781-AB81-AEC5-41545456F397}"/>
              </a:ext>
            </a:extLst>
          </p:cNvPr>
          <p:cNvSpPr>
            <a:spLocks noGrp="1"/>
          </p:cNvSpPr>
          <p:nvPr>
            <p:ph type="title"/>
          </p:nvPr>
        </p:nvSpPr>
        <p:spPr>
          <a:xfrm>
            <a:off x="1687669" y="624110"/>
            <a:ext cx="4404247" cy="873094"/>
          </a:xfrm>
        </p:spPr>
        <p:txBody>
          <a:bodyPr>
            <a:noAutofit/>
          </a:bodyPr>
          <a:lstStyle/>
          <a:p>
            <a:pPr>
              <a:lnSpc>
                <a:spcPct val="90000"/>
              </a:lnSpc>
            </a:pPr>
            <a:r>
              <a:rPr lang="el-GR" sz="2000" dirty="0"/>
              <a:t>ΑΠΟΤΕΛΕΣΜΑΤΑ ΕΡΩΤΗΜΑΤΟΛΟΓΙΟΥ(ΛΕΩΦΟΡΕΙΟ)(7)</a:t>
            </a:r>
          </a:p>
        </p:txBody>
      </p:sp>
      <p:sp>
        <p:nvSpPr>
          <p:cNvPr id="3" name="Θέση περιεχομένου 2">
            <a:extLst>
              <a:ext uri="{FF2B5EF4-FFF2-40B4-BE49-F238E27FC236}">
                <a16:creationId xmlns:a16="http://schemas.microsoft.com/office/drawing/2014/main" id="{A26BCBD7-B7D6-EFCE-82F9-7F4A533ECFAE}"/>
              </a:ext>
            </a:extLst>
          </p:cNvPr>
          <p:cNvSpPr>
            <a:spLocks noGrp="1"/>
          </p:cNvSpPr>
          <p:nvPr>
            <p:ph idx="1"/>
          </p:nvPr>
        </p:nvSpPr>
        <p:spPr>
          <a:xfrm>
            <a:off x="1292071" y="1838848"/>
            <a:ext cx="3923024" cy="3240712"/>
          </a:xfrm>
        </p:spPr>
        <p:txBody>
          <a:bodyPr>
            <a:normAutofit/>
          </a:bodyPr>
          <a:lstStyle/>
          <a:p>
            <a:r>
              <a:rPr lang="el-GR" sz="1600" b="1" dirty="0">
                <a:solidFill>
                  <a:srgbClr val="000000"/>
                </a:solidFill>
              </a:rPr>
              <a:t>Χρόνος αναμονής</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Το 40% των χρηστών αξιολόγησε τον χρόνο αναμονής στη στάση με βαθμολογία 3/5, γεγονός που υποδηλώνει ότι, παρά τη γενική αποδοχή του χρόνου αναμονής, διαπιστώνεται η ανάγκη για βελτίωση της ταχύτητας εξυπηρέτησης, ώστε να ανταποκρίνεται καλύτερα στις προσδοκίες των επιβατών.</a:t>
            </a:r>
            <a:endParaRPr lang="el-GR" sz="1600" b="1" dirty="0">
              <a:solidFill>
                <a:srgbClr val="000000"/>
              </a:solidFill>
            </a:endParaRPr>
          </a:p>
        </p:txBody>
      </p:sp>
      <p:pic>
        <p:nvPicPr>
          <p:cNvPr id="6" name="Picture 5" descr="A blue rectangular object with black text&#10;&#10;Description automatically generated">
            <a:extLst>
              <a:ext uri="{FF2B5EF4-FFF2-40B4-BE49-F238E27FC236}">
                <a16:creationId xmlns:a16="http://schemas.microsoft.com/office/drawing/2014/main" id="{1A57A625-C97D-A08F-9ECB-DE02FA124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750" y="1838848"/>
            <a:ext cx="6096000" cy="3429000"/>
          </a:xfrm>
          <a:prstGeom prst="rect">
            <a:avLst/>
          </a:prstGeom>
        </p:spPr>
      </p:pic>
    </p:spTree>
    <p:extLst>
      <p:ext uri="{BB962C8B-B14F-4D97-AF65-F5344CB8AC3E}">
        <p14:creationId xmlns:p14="http://schemas.microsoft.com/office/powerpoint/2010/main" val="271949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69D2824F-979A-BBD7-3A4A-4A236F3F414B}"/>
              </a:ext>
            </a:extLst>
          </p:cNvPr>
          <p:cNvPicPr>
            <a:picLocks noChangeAspect="1"/>
          </p:cNvPicPr>
          <p:nvPr/>
        </p:nvPicPr>
        <p:blipFill>
          <a:blip r:embed="rId2">
            <a:alphaModFix amt="35000"/>
          </a:blip>
          <a:srcRect t="1477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12211CDB-4C24-A125-B9B1-783048A50437}"/>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t>ΠΕΡΙΟΧΗ ΜΕΛΕΤΗΣ</a:t>
            </a:r>
          </a:p>
        </p:txBody>
      </p:sp>
      <p:cxnSp>
        <p:nvCxnSpPr>
          <p:cNvPr id="33" name="Straight Connector 32">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2470615311"/>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3448140-A9A5-3787-A2D6-608DB6BCAE8E}"/>
              </a:ext>
            </a:extLst>
          </p:cNvPr>
          <p:cNvSpPr>
            <a:spLocks noGrp="1"/>
          </p:cNvSpPr>
          <p:nvPr>
            <p:ph type="title"/>
          </p:nvPr>
        </p:nvSpPr>
        <p:spPr>
          <a:xfrm>
            <a:off x="1683956" y="624110"/>
            <a:ext cx="4404247" cy="933385"/>
          </a:xfrm>
        </p:spPr>
        <p:txBody>
          <a:bodyPr>
            <a:noAutofit/>
          </a:bodyPr>
          <a:lstStyle/>
          <a:p>
            <a:pPr>
              <a:lnSpc>
                <a:spcPct val="90000"/>
              </a:lnSpc>
            </a:pPr>
            <a:r>
              <a:rPr lang="el-GR" sz="2000" dirty="0"/>
              <a:t>ΑΠΟΤΕΛΕΣΜΑΤΑ ΕΡΩΤΗΜΑΤΟΛΟΓΙΟΥ(ΛΕΩΦΟΡΕΙΟ)(8)</a:t>
            </a:r>
          </a:p>
        </p:txBody>
      </p:sp>
      <p:sp>
        <p:nvSpPr>
          <p:cNvPr id="3" name="Θέση περιεχομένου 2">
            <a:extLst>
              <a:ext uri="{FF2B5EF4-FFF2-40B4-BE49-F238E27FC236}">
                <a16:creationId xmlns:a16="http://schemas.microsoft.com/office/drawing/2014/main" id="{502AFB20-F5C0-A1B5-5E84-5D7C7C882897}"/>
              </a:ext>
            </a:extLst>
          </p:cNvPr>
          <p:cNvSpPr>
            <a:spLocks noGrp="1"/>
          </p:cNvSpPr>
          <p:nvPr>
            <p:ph idx="1"/>
          </p:nvPr>
        </p:nvSpPr>
        <p:spPr>
          <a:xfrm>
            <a:off x="1332264" y="2033117"/>
            <a:ext cx="4140772" cy="3392993"/>
          </a:xfrm>
        </p:spPr>
        <p:txBody>
          <a:bodyPr>
            <a:normAutofit/>
          </a:bodyPr>
          <a:lstStyle/>
          <a:p>
            <a:r>
              <a:rPr lang="el-GR" sz="1600" b="1" dirty="0">
                <a:solidFill>
                  <a:srgbClr val="000000"/>
                </a:solidFill>
              </a:rPr>
              <a:t>Τιμή εισιτηρίου</a:t>
            </a:r>
            <a:r>
              <a:rPr lang="en-US" sz="1600" b="1" dirty="0">
                <a:solidFill>
                  <a:srgbClr val="000000"/>
                </a:solidFill>
              </a:rPr>
              <a:t>:</a:t>
            </a:r>
          </a:p>
          <a:p>
            <a:pPr marL="0" indent="0">
              <a:buNone/>
            </a:pPr>
            <a:r>
              <a:rPr lang="el-GR" sz="1600" dirty="0">
                <a:solidFill>
                  <a:srgbClr val="000000"/>
                </a:solidFill>
              </a:rPr>
              <a:t>Η τιμή του εισιτηρίου αξιολογήθηκε ως μέτρια, με το 39,2% των συμμετεχόντων να τη βαθμολογεί με 3/5. </a:t>
            </a:r>
          </a:p>
          <a:p>
            <a:pPr marL="0" indent="0">
              <a:buNone/>
            </a:pPr>
            <a:r>
              <a:rPr lang="el-GR" sz="1600" dirty="0">
                <a:solidFill>
                  <a:srgbClr val="000000"/>
                </a:solidFill>
              </a:rPr>
              <a:t>Το εύρημα αυτό υποδηλώνει ότι, ενώ ένα σημαντικό ποσοστό χρηστών θεωρεί το κόστος ικανοποιητικό, εξακολουθεί να υπάρχει η προσδοκία για περαιτέρω βελτίωση, ιδίως σε σχέση με την ποιότητα των παρεχόμενων υπηρεσιών.</a:t>
            </a:r>
            <a:endParaRPr lang="el-GR" sz="1600" b="1" dirty="0">
              <a:solidFill>
                <a:srgbClr val="000000"/>
              </a:solidFill>
            </a:endParaRPr>
          </a:p>
        </p:txBody>
      </p:sp>
      <p:pic>
        <p:nvPicPr>
          <p:cNvPr id="6" name="Picture 5" descr="A graph showing a bar graph&#10;&#10;Description automatically generated with medium confidence">
            <a:extLst>
              <a:ext uri="{FF2B5EF4-FFF2-40B4-BE49-F238E27FC236}">
                <a16:creationId xmlns:a16="http://schemas.microsoft.com/office/drawing/2014/main" id="{1C84F6F0-8898-5C03-0764-97CC40860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635" y="2033116"/>
            <a:ext cx="6031989" cy="3392994"/>
          </a:xfrm>
          <a:prstGeom prst="rect">
            <a:avLst/>
          </a:prstGeom>
        </p:spPr>
      </p:pic>
    </p:spTree>
    <p:extLst>
      <p:ext uri="{BB962C8B-B14F-4D97-AF65-F5344CB8AC3E}">
        <p14:creationId xmlns:p14="http://schemas.microsoft.com/office/powerpoint/2010/main" val="3611711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6F202CA-0542-6744-37D6-2904BEFFCBCF}"/>
              </a:ext>
            </a:extLst>
          </p:cNvPr>
          <p:cNvSpPr>
            <a:spLocks noGrp="1"/>
          </p:cNvSpPr>
          <p:nvPr>
            <p:ph type="title"/>
          </p:nvPr>
        </p:nvSpPr>
        <p:spPr>
          <a:xfrm>
            <a:off x="1687669" y="683843"/>
            <a:ext cx="4408331" cy="993675"/>
          </a:xfrm>
        </p:spPr>
        <p:txBody>
          <a:bodyPr>
            <a:normAutofit/>
          </a:bodyPr>
          <a:lstStyle/>
          <a:p>
            <a:pPr>
              <a:lnSpc>
                <a:spcPct val="90000"/>
              </a:lnSpc>
            </a:pPr>
            <a:r>
              <a:rPr lang="el-GR" sz="2000" dirty="0"/>
              <a:t>ΑΠΟΤΕΛΕΣΜΑΤΑ ΕΡΩΤΗΜΑΤΟΛΟΓΙΟΥ(ΛΕΩΦΟΡΕΙΟ)(9)</a:t>
            </a:r>
          </a:p>
        </p:txBody>
      </p:sp>
      <p:sp>
        <p:nvSpPr>
          <p:cNvPr id="3" name="Θέση περιεχομένου 2">
            <a:extLst>
              <a:ext uri="{FF2B5EF4-FFF2-40B4-BE49-F238E27FC236}">
                <a16:creationId xmlns:a16="http://schemas.microsoft.com/office/drawing/2014/main" id="{E86F8F39-A2D6-5F2A-93F3-017187B7337D}"/>
              </a:ext>
            </a:extLst>
          </p:cNvPr>
          <p:cNvSpPr>
            <a:spLocks noGrp="1"/>
          </p:cNvSpPr>
          <p:nvPr>
            <p:ph idx="1"/>
          </p:nvPr>
        </p:nvSpPr>
        <p:spPr>
          <a:xfrm>
            <a:off x="1302118" y="2023068"/>
            <a:ext cx="4140772" cy="3483429"/>
          </a:xfrm>
        </p:spPr>
        <p:txBody>
          <a:bodyPr>
            <a:normAutofit/>
          </a:bodyPr>
          <a:lstStyle/>
          <a:p>
            <a:r>
              <a:rPr lang="el-GR" sz="1600" b="1" dirty="0">
                <a:solidFill>
                  <a:srgbClr val="000000"/>
                </a:solidFill>
              </a:rPr>
              <a:t>Γενική βαθμολογία</a:t>
            </a:r>
            <a:r>
              <a:rPr lang="en-US" sz="1600" b="1" dirty="0">
                <a:solidFill>
                  <a:srgbClr val="000000"/>
                </a:solidFill>
              </a:rPr>
              <a:t>:</a:t>
            </a:r>
            <a:endParaRPr lang="el-GR" sz="1600" b="1" dirty="0">
              <a:solidFill>
                <a:srgbClr val="000000"/>
              </a:solidFill>
            </a:endParaRPr>
          </a:p>
          <a:p>
            <a:pPr marL="0" indent="0">
              <a:buNone/>
            </a:pPr>
            <a:r>
              <a:rPr lang="el-GR" sz="1600" dirty="0">
                <a:solidFill>
                  <a:srgbClr val="000000"/>
                </a:solidFill>
              </a:rPr>
              <a:t>Η συνολική εμπειρία χρήσης του λεωφορείου αξιολογήθηκε με βαθμολογία 3/5 από το 51,5% των συμμετεχόντων και 4/5 από το 36,36%. </a:t>
            </a:r>
          </a:p>
          <a:p>
            <a:pPr marL="0" indent="0">
              <a:buNone/>
            </a:pPr>
            <a:r>
              <a:rPr lang="el-GR" sz="1600" dirty="0">
                <a:solidFill>
                  <a:srgbClr val="000000"/>
                </a:solidFill>
              </a:rPr>
              <a:t>Τα δεδομένα αυτά υποδεικνύουν ότι, ενώ η πλειονότητα των χρηστών δηλώνει ικανοποιημένη από την υπηρεσία, παραμένουν προσδοκίες για περαιτέρω βελτίωση της ποιότητας και της συνολικής εμπειρίας μετακίνησης.</a:t>
            </a:r>
            <a:endParaRPr lang="el-GR" sz="1600" b="1" dirty="0">
              <a:solidFill>
                <a:srgbClr val="000000"/>
              </a:solidFill>
            </a:endParaRPr>
          </a:p>
          <a:p>
            <a:endParaRPr lang="el-GR" sz="1600" b="1" dirty="0">
              <a:solidFill>
                <a:srgbClr val="000000"/>
              </a:solidFill>
            </a:endParaRPr>
          </a:p>
          <a:p>
            <a:endParaRPr lang="el-GR" sz="1600" b="1" dirty="0">
              <a:solidFill>
                <a:srgbClr val="000000"/>
              </a:solidFill>
            </a:endParaRPr>
          </a:p>
        </p:txBody>
      </p:sp>
      <p:pic>
        <p:nvPicPr>
          <p:cNvPr id="5" name="Picture 4" descr="A graph showing a number of blue rectangular bars&#10;&#10;Description automatically generated with medium confidence">
            <a:extLst>
              <a:ext uri="{FF2B5EF4-FFF2-40B4-BE49-F238E27FC236}">
                <a16:creationId xmlns:a16="http://schemas.microsoft.com/office/drawing/2014/main" id="{3E991596-BBC3-48D1-2328-E88CD7034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0725" y="2023068"/>
            <a:ext cx="6096000" cy="3429000"/>
          </a:xfrm>
          <a:prstGeom prst="rect">
            <a:avLst/>
          </a:prstGeom>
        </p:spPr>
      </p:pic>
    </p:spTree>
    <p:extLst>
      <p:ext uri="{BB962C8B-B14F-4D97-AF65-F5344CB8AC3E}">
        <p14:creationId xmlns:p14="http://schemas.microsoft.com/office/powerpoint/2010/main" val="1504891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9AB8345-B2BD-C6FC-43B9-E9B13BA991CE}"/>
              </a:ext>
            </a:extLst>
          </p:cNvPr>
          <p:cNvSpPr>
            <a:spLocks noGrp="1"/>
          </p:cNvSpPr>
          <p:nvPr>
            <p:ph type="title"/>
          </p:nvPr>
        </p:nvSpPr>
        <p:spPr>
          <a:xfrm>
            <a:off x="1617330" y="614061"/>
            <a:ext cx="4404247" cy="953481"/>
          </a:xfrm>
        </p:spPr>
        <p:txBody>
          <a:bodyPr>
            <a:normAutofit/>
          </a:bodyPr>
          <a:lstStyle/>
          <a:p>
            <a:pPr>
              <a:lnSpc>
                <a:spcPct val="90000"/>
              </a:lnSpc>
            </a:pPr>
            <a:r>
              <a:rPr lang="el-GR" sz="2000" dirty="0"/>
              <a:t>ΑΠΟΤΕΛΕΣΜΑΤΑ ΕΡΩΤΗΜΑΤΟΛΟΓΙΟΥ(ΛΕΩΦΟΡΕΙΟ)(10)</a:t>
            </a:r>
          </a:p>
        </p:txBody>
      </p:sp>
      <p:sp>
        <p:nvSpPr>
          <p:cNvPr id="3" name="Θέση περιεχομένου 2">
            <a:extLst>
              <a:ext uri="{FF2B5EF4-FFF2-40B4-BE49-F238E27FC236}">
                <a16:creationId xmlns:a16="http://schemas.microsoft.com/office/drawing/2014/main" id="{7DBD32B6-CE6B-0805-53BE-ACFFD9AC8325}"/>
              </a:ext>
            </a:extLst>
          </p:cNvPr>
          <p:cNvSpPr>
            <a:spLocks noGrp="1"/>
          </p:cNvSpPr>
          <p:nvPr>
            <p:ph idx="1"/>
          </p:nvPr>
        </p:nvSpPr>
        <p:spPr>
          <a:xfrm>
            <a:off x="1101151" y="1905000"/>
            <a:ext cx="4140772" cy="3581400"/>
          </a:xfrm>
        </p:spPr>
        <p:txBody>
          <a:bodyPr>
            <a:normAutofit/>
          </a:bodyPr>
          <a:lstStyle/>
          <a:p>
            <a:pPr>
              <a:lnSpc>
                <a:spcPct val="90000"/>
              </a:lnSpc>
            </a:pPr>
            <a:r>
              <a:rPr lang="el-GR" sz="1400" b="1" dirty="0">
                <a:solidFill>
                  <a:srgbClr val="000000"/>
                </a:solidFill>
              </a:rPr>
              <a:t>Μέσος όρος για κάθε ερώτηση</a:t>
            </a:r>
            <a:r>
              <a:rPr lang="en-US" sz="1400" b="1" dirty="0">
                <a:solidFill>
                  <a:srgbClr val="000000"/>
                </a:solidFill>
              </a:rPr>
              <a:t>:</a:t>
            </a:r>
            <a:endParaRPr lang="el-GR" sz="1400" b="1" dirty="0">
              <a:solidFill>
                <a:srgbClr val="000000"/>
              </a:solidFill>
            </a:endParaRPr>
          </a:p>
          <a:p>
            <a:pPr marL="0" indent="0">
              <a:lnSpc>
                <a:spcPct val="90000"/>
              </a:lnSpc>
              <a:buNone/>
            </a:pPr>
            <a:r>
              <a:rPr lang="el-GR" sz="1400" dirty="0">
                <a:solidFill>
                  <a:srgbClr val="000000"/>
                </a:solidFill>
              </a:rPr>
              <a:t>Η απόσταση της στάσης από την κατοικία συγκέντρωσε τον υψηλότερο μέσο όρο βαθμολογίας, 3,78/5, υποδηλώνοντας γενική ικανοποίηση των χρηστών σχετικά με την εγγύτητά της. </a:t>
            </a:r>
          </a:p>
          <a:p>
            <a:pPr marL="0" indent="0">
              <a:lnSpc>
                <a:spcPct val="90000"/>
              </a:lnSpc>
              <a:buNone/>
            </a:pPr>
            <a:r>
              <a:rPr lang="el-GR" sz="1400" dirty="0">
                <a:solidFill>
                  <a:srgbClr val="000000"/>
                </a:solidFill>
              </a:rPr>
              <a:t>Αντίθετα, ο χρόνος αναμονής στη στάση παρουσίασε τον χαμηλότερο μέσο όρο, 3,06/5, αναδεικνύοντας την ανάγκη για βελτιώσεις σε αυτόν τον τομέα. </a:t>
            </a:r>
          </a:p>
          <a:p>
            <a:pPr marL="0" indent="0">
              <a:lnSpc>
                <a:spcPct val="90000"/>
              </a:lnSpc>
              <a:buNone/>
            </a:pPr>
            <a:r>
              <a:rPr lang="el-GR" sz="1400" dirty="0">
                <a:solidFill>
                  <a:srgbClr val="000000"/>
                </a:solidFill>
              </a:rPr>
              <a:t>Αξιοσημείωτο είναι ότι οι βαθμολογίες στις συγκεκριμένες κατηγορίες εμφανίζουν μικρότερες αποκλίσεις σε σύγκριση με το ερωτηματολόγιο που διεξήχθη στη στάση, γεγονός που υποδηλώνει μεγαλύτερη συνέπεια στις απόψεις των χρηστών.</a:t>
            </a:r>
            <a:endParaRPr lang="el-GR" sz="1400" b="1" dirty="0">
              <a:solidFill>
                <a:srgbClr val="000000"/>
              </a:solidFill>
            </a:endParaRPr>
          </a:p>
        </p:txBody>
      </p:sp>
      <p:pic>
        <p:nvPicPr>
          <p:cNvPr id="6" name="Picture 5" descr="A graph showing different colored rectangular shapes&#10;&#10;Description automatically generated with medium confidence">
            <a:extLst>
              <a:ext uri="{FF2B5EF4-FFF2-40B4-BE49-F238E27FC236}">
                <a16:creationId xmlns:a16="http://schemas.microsoft.com/office/drawing/2014/main" id="{125394E8-A041-D32F-0FB6-D30C51279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491" y="1905000"/>
            <a:ext cx="6366933" cy="3581400"/>
          </a:xfrm>
          <a:prstGeom prst="rect">
            <a:avLst/>
          </a:prstGeom>
        </p:spPr>
      </p:pic>
    </p:spTree>
    <p:extLst>
      <p:ext uri="{BB962C8B-B14F-4D97-AF65-F5344CB8AC3E}">
        <p14:creationId xmlns:p14="http://schemas.microsoft.com/office/powerpoint/2010/main" val="3614509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2D060405-5E12-CEE7-8B00-2423DEBE72CB}"/>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123DF60B-FFD9-5D22-55C8-FD3EF9B68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3A99F5BA-709C-191B-B1BC-AB560BF6B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3839541D-8408-C30A-468D-189806C4F6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DA3C92B2-7BA6-B13E-0B0F-1BFBD7B9EAC7}"/>
              </a:ext>
            </a:extLst>
          </p:cNvPr>
          <p:cNvPicPr>
            <a:picLocks noChangeAspect="1"/>
          </p:cNvPicPr>
          <p:nvPr/>
        </p:nvPicPr>
        <p:blipFill>
          <a:blip r:embed="rId2">
            <a:extLst>
              <a:ext uri="{28A0092B-C50C-407E-A947-70E740481C1C}">
                <a14:useLocalDpi xmlns:a14="http://schemas.microsoft.com/office/drawing/2010/main" val="0"/>
              </a:ext>
            </a:extLst>
          </a:blip>
          <a:srcRect l="683" r="68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E3D1B50C-D9F6-BDF8-C00E-400025993416}"/>
              </a:ext>
            </a:extLst>
          </p:cNvPr>
          <p:cNvSpPr>
            <a:spLocks noGrp="1"/>
          </p:cNvSpPr>
          <p:nvPr>
            <p:ph type="title"/>
          </p:nvPr>
        </p:nvSpPr>
        <p:spPr>
          <a:xfrm>
            <a:off x="668594" y="2428576"/>
            <a:ext cx="10137058" cy="2961460"/>
          </a:xfrm>
        </p:spPr>
        <p:txBody>
          <a:bodyPr vert="horz" lIns="91440" tIns="45720" rIns="91440" bIns="45720" rtlCol="0" anchor="b">
            <a:normAutofit fontScale="90000"/>
          </a:bodyPr>
          <a:lstStyle/>
          <a:p>
            <a:r>
              <a:rPr lang="el-GR" sz="8000" dirty="0"/>
              <a:t>ΣΥΜΠΕΡΑΣΜΑΤΑ-ΠΡΟΤΑΣΕΙΣ ΒΕΛΤΙΣΤΟΠΟΙΗΣΗΣ</a:t>
            </a:r>
            <a:endParaRPr lang="en-US" sz="8000" dirty="0"/>
          </a:p>
        </p:txBody>
      </p:sp>
      <p:cxnSp>
        <p:nvCxnSpPr>
          <p:cNvPr id="33" name="Straight Connector 32">
            <a:extLst>
              <a:ext uri="{FF2B5EF4-FFF2-40B4-BE49-F238E27FC236}">
                <a16:creationId xmlns:a16="http://schemas.microsoft.com/office/drawing/2014/main" id="{F9D675B3-6538-ADC3-3690-026AD8E987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9CFE365-4198-89B9-B747-516B84E3F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3EFD6A1A-52BF-413C-ED5A-EEA691CAB1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1161468509"/>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1E183F0-0E00-527A-3BD5-10D386A00744}"/>
              </a:ext>
            </a:extLst>
          </p:cNvPr>
          <p:cNvSpPr>
            <a:spLocks noGrp="1"/>
          </p:cNvSpPr>
          <p:nvPr>
            <p:ph type="title"/>
          </p:nvPr>
        </p:nvSpPr>
        <p:spPr>
          <a:xfrm>
            <a:off x="2553596" y="456961"/>
            <a:ext cx="7229501" cy="1135864"/>
          </a:xfrm>
        </p:spPr>
        <p:txBody>
          <a:bodyPr>
            <a:normAutofit fontScale="90000"/>
          </a:bodyPr>
          <a:lstStyle/>
          <a:p>
            <a:r>
              <a:rPr lang="el-GR" sz="3600" dirty="0"/>
              <a:t>ΣΥΜΠΕΡΑΣΜΑΤΑ-ΠΡΟΤΑΣΕΙΣ ΒΕΛΤΙΣΤΟΠΟΙΗΣΗΣ(1)</a:t>
            </a:r>
            <a:endParaRPr lang="el-GR" dirty="0"/>
          </a:p>
        </p:txBody>
      </p:sp>
      <p:sp>
        <p:nvSpPr>
          <p:cNvPr id="3" name="Θέση περιεχομένου 2">
            <a:extLst>
              <a:ext uri="{FF2B5EF4-FFF2-40B4-BE49-F238E27FC236}">
                <a16:creationId xmlns:a16="http://schemas.microsoft.com/office/drawing/2014/main" id="{1EDD5CB8-1E52-7EF1-DE84-DFE90294A0A0}"/>
              </a:ext>
            </a:extLst>
          </p:cNvPr>
          <p:cNvSpPr>
            <a:spLocks noGrp="1"/>
          </p:cNvSpPr>
          <p:nvPr>
            <p:ph idx="1"/>
          </p:nvPr>
        </p:nvSpPr>
        <p:spPr>
          <a:xfrm>
            <a:off x="1297858" y="1730477"/>
            <a:ext cx="10402529" cy="4424517"/>
          </a:xfrm>
        </p:spPr>
        <p:txBody>
          <a:bodyPr>
            <a:normAutofit fontScale="55000" lnSpcReduction="20000"/>
          </a:bodyPr>
          <a:lstStyle/>
          <a:p>
            <a:r>
              <a:rPr lang="el-GR" sz="2500" b="1" dirty="0"/>
              <a:t>Συμπεράσματα από τη μελέτη:</a:t>
            </a:r>
            <a:endParaRPr lang="el-GR" sz="2500" dirty="0"/>
          </a:p>
          <a:p>
            <a:pPr>
              <a:buFont typeface="Arial" panose="020B0604020202020204" pitchFamily="34" charset="0"/>
              <a:buChar char="•"/>
            </a:pPr>
            <a:r>
              <a:rPr lang="el-GR" sz="2500" b="1" dirty="0"/>
              <a:t>Λειτουργία της στάσης Π. Μελά:</a:t>
            </a:r>
            <a:br>
              <a:rPr lang="el-GR" sz="2500" dirty="0"/>
            </a:br>
            <a:r>
              <a:rPr lang="el-GR" sz="2500" dirty="0"/>
              <a:t>Ο μέσος όρος υποδεικνύει ότι η στάση αποτελεί κυρίως προορισμό, καθώς οι αποβιβάσεις υπερβαίνουν τις επιβιβάσεις. Αυτό πιθανόν οφείλεται στην εγγύτητα σε εμπορικά κέντρα, δημόσιες υπηρεσίες ή χώρους εργασίας.</a:t>
            </a:r>
          </a:p>
          <a:p>
            <a:pPr>
              <a:buFont typeface="Arial" panose="020B0604020202020204" pitchFamily="34" charset="0"/>
              <a:buChar char="•"/>
            </a:pPr>
            <a:r>
              <a:rPr lang="el-GR" sz="2500" b="1" dirty="0"/>
              <a:t>Σημαντικές στάσεις επιβίβασης:</a:t>
            </a:r>
            <a:br>
              <a:rPr lang="el-GR" sz="2500" dirty="0"/>
            </a:br>
            <a:r>
              <a:rPr lang="el-GR" sz="2500" dirty="0"/>
              <a:t>Οι στάσεις 009 (Κεντρική Αφετηρία) και 022 (Οδός Κ. </a:t>
            </a:r>
            <a:r>
              <a:rPr lang="el-GR" sz="2500" dirty="0" err="1"/>
              <a:t>Καρτάλη</a:t>
            </a:r>
            <a:r>
              <a:rPr lang="el-GR" sz="2500" dirty="0"/>
              <a:t>) κατέγραψαν τον υψηλότερο μέσο όρο επιβιβάσεων (5,5 ανά στάση). Ειδικά η στάση 009, με 22 συνολικές επιβιβάσεις, λειτουργεί ως κύριος κόμβος εκκίνησης.</a:t>
            </a:r>
          </a:p>
          <a:p>
            <a:pPr>
              <a:buFont typeface="Arial" panose="020B0604020202020204" pitchFamily="34" charset="0"/>
              <a:buChar char="•"/>
            </a:pPr>
            <a:r>
              <a:rPr lang="el-GR" sz="2500" b="1" dirty="0"/>
              <a:t>Κύριοι προορισμοί επιβατών:</a:t>
            </a:r>
            <a:br>
              <a:rPr lang="el-GR" sz="2500" dirty="0"/>
            </a:br>
            <a:r>
              <a:rPr lang="el-GR" sz="2500" dirty="0"/>
              <a:t>Η στάση 096 (Γεωπονική Σχολή) κατέγραψε τον υψηλότερο μέσο όρο αποβιβάσεων (10,5), εξυπηρετώντας εκπαιδευτικές ανάγκες. Η στάση 097 (Πάρκο Μιαούλη) είχε τον μεγαλύτερο συνολικό αριθμό αποβιβάσεων (30), αναδεικνύοντας τη σημασία της ως τερματικός σταθμός</a:t>
            </a:r>
          </a:p>
          <a:p>
            <a:pPr>
              <a:buFont typeface="Arial" panose="020B0604020202020204" pitchFamily="34" charset="0"/>
              <a:buChar char="•"/>
            </a:pPr>
            <a:r>
              <a:rPr lang="el-GR" sz="2500" b="1" dirty="0"/>
              <a:t>Προβλήματα προσβασιμότητας:</a:t>
            </a:r>
            <a:br>
              <a:rPr lang="el-GR" sz="2500" dirty="0"/>
            </a:br>
            <a:r>
              <a:rPr lang="el-GR" sz="2500" dirty="0"/>
              <a:t>Παρκαρισμένα οχήματα, κυρίως στη στάση Π. Μελά, δυσχέραναν την πρόσβαση και αύξησαν τον χρόνο παραμονής του λεωφορείου.</a:t>
            </a:r>
          </a:p>
          <a:p>
            <a:pPr>
              <a:buFont typeface="Arial" panose="020B0604020202020204" pitchFamily="34" charset="0"/>
              <a:buChar char="•"/>
            </a:pPr>
            <a:r>
              <a:rPr lang="el-GR" sz="2500" b="1" dirty="0"/>
              <a:t>Αξιολόγηση παραγόντων:</a:t>
            </a:r>
            <a:br>
              <a:rPr lang="el-GR" sz="2500" dirty="0"/>
            </a:br>
            <a:r>
              <a:rPr lang="el-GR" sz="2500" dirty="0"/>
              <a:t>Ο χρόνος αναμονής αξιολογήθηκε χαμηλότερα (3/5), υποδεικνύοντας ανάγκη βελτίωσης στη συχνότητα των δρομολογίων. Αντίθετα, η απόσταση από την κατοικία έλαβε θετική αξιολόγηση (4/5), ενώ η τιμή του εισιτηρίου βαθμολογήθηκε μέτρια. Η συνολική εμπειρία ταξιδιού κυμάνθηκε στο 3-4/5, δείχνοντας γενική ικανοποίηση, αλλά και προσδοκίες βελτίωσης.</a:t>
            </a:r>
          </a:p>
          <a:p>
            <a:endParaRPr lang="el-GR" dirty="0"/>
          </a:p>
        </p:txBody>
      </p:sp>
    </p:spTree>
    <p:extLst>
      <p:ext uri="{BB962C8B-B14F-4D97-AF65-F5344CB8AC3E}">
        <p14:creationId xmlns:p14="http://schemas.microsoft.com/office/powerpoint/2010/main" val="583272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D309C2B-2CE3-E24C-17EA-5B3408004E73}"/>
              </a:ext>
            </a:extLst>
          </p:cNvPr>
          <p:cNvSpPr>
            <a:spLocks noGrp="1"/>
          </p:cNvSpPr>
          <p:nvPr>
            <p:ph type="title"/>
          </p:nvPr>
        </p:nvSpPr>
        <p:spPr>
          <a:xfrm>
            <a:off x="3048268" y="462911"/>
            <a:ext cx="6510882" cy="1280890"/>
          </a:xfrm>
        </p:spPr>
        <p:txBody>
          <a:bodyPr/>
          <a:lstStyle/>
          <a:p>
            <a:r>
              <a:rPr lang="el-GR" sz="3600" dirty="0"/>
              <a:t>ΣΥΜΠΕΡΑΣΜΑΤΑ-ΠΡΟΤΑΣΕΙΣ ΒΕΛΤΙΣΤΟΠΟΙΗΣΗΣ(2)</a:t>
            </a:r>
            <a:endParaRPr lang="el-GR" dirty="0"/>
          </a:p>
        </p:txBody>
      </p:sp>
      <p:sp>
        <p:nvSpPr>
          <p:cNvPr id="3" name="Θέση περιεχομένου 2">
            <a:extLst>
              <a:ext uri="{FF2B5EF4-FFF2-40B4-BE49-F238E27FC236}">
                <a16:creationId xmlns:a16="http://schemas.microsoft.com/office/drawing/2014/main" id="{654FB85C-7A26-A1C4-B408-161676C72E57}"/>
              </a:ext>
            </a:extLst>
          </p:cNvPr>
          <p:cNvSpPr>
            <a:spLocks noGrp="1"/>
          </p:cNvSpPr>
          <p:nvPr>
            <p:ph idx="1"/>
          </p:nvPr>
        </p:nvSpPr>
        <p:spPr>
          <a:xfrm>
            <a:off x="1195754" y="2133600"/>
            <a:ext cx="10308858" cy="4206910"/>
          </a:xfrm>
        </p:spPr>
        <p:txBody>
          <a:bodyPr/>
          <a:lstStyle/>
          <a:p>
            <a:r>
              <a:rPr lang="el-GR" sz="1800" dirty="0">
                <a:effectLst/>
                <a:latin typeface="Times New Roman" panose="02020603050405020304" pitchFamily="18" charset="0"/>
                <a:ea typeface="Aptos" panose="020B0004020202020204" pitchFamily="34" charset="0"/>
              </a:rPr>
              <a:t>Γενικά ο μέσος όρος των απαντήσεων ήταν περίπου ο ίδιος στη στάση και στο λεωφορείο</a:t>
            </a:r>
            <a:r>
              <a:rPr lang="en-US" sz="1800" dirty="0">
                <a:effectLst/>
                <a:latin typeface="Times New Roman" panose="02020603050405020304" pitchFamily="18" charset="0"/>
                <a:ea typeface="Aptos" panose="020B0004020202020204" pitchFamily="34" charset="0"/>
              </a:rPr>
              <a:t>:</a:t>
            </a:r>
            <a:endParaRPr lang="el-GR" dirty="0"/>
          </a:p>
        </p:txBody>
      </p:sp>
      <p:pic>
        <p:nvPicPr>
          <p:cNvPr id="6" name="Picture 5" descr="A green and blue squares&#10;&#10;Description automatically generated">
            <a:extLst>
              <a:ext uri="{FF2B5EF4-FFF2-40B4-BE49-F238E27FC236}">
                <a16:creationId xmlns:a16="http://schemas.microsoft.com/office/drawing/2014/main" id="{830B4F98-A637-5A67-0117-731FED94E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49" y="2609255"/>
            <a:ext cx="7096125" cy="3991570"/>
          </a:xfrm>
          <a:prstGeom prst="rect">
            <a:avLst/>
          </a:prstGeom>
        </p:spPr>
      </p:pic>
    </p:spTree>
    <p:extLst>
      <p:ext uri="{BB962C8B-B14F-4D97-AF65-F5344CB8AC3E}">
        <p14:creationId xmlns:p14="http://schemas.microsoft.com/office/powerpoint/2010/main" val="2981690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B7E7B7F-1AAA-C54B-BEB8-8985B3412F41}"/>
              </a:ext>
            </a:extLst>
          </p:cNvPr>
          <p:cNvSpPr>
            <a:spLocks noGrp="1"/>
          </p:cNvSpPr>
          <p:nvPr>
            <p:ph type="title"/>
          </p:nvPr>
        </p:nvSpPr>
        <p:spPr>
          <a:xfrm>
            <a:off x="2830295" y="624110"/>
            <a:ext cx="6531410" cy="1280890"/>
          </a:xfrm>
        </p:spPr>
        <p:txBody>
          <a:bodyPr/>
          <a:lstStyle/>
          <a:p>
            <a:r>
              <a:rPr lang="el-GR" sz="3600" dirty="0"/>
              <a:t>ΣΥΜΠΕΡΑΣΜΑΤΑ-ΠΡΟΤΑΣΕΙΣ ΒΕΛΤΙΣΤΟΠΟΙΗΣΗΣ(3)</a:t>
            </a:r>
            <a:endParaRPr lang="el-GR" dirty="0"/>
          </a:p>
        </p:txBody>
      </p:sp>
      <p:sp>
        <p:nvSpPr>
          <p:cNvPr id="3" name="Θέση περιεχομένου 2">
            <a:extLst>
              <a:ext uri="{FF2B5EF4-FFF2-40B4-BE49-F238E27FC236}">
                <a16:creationId xmlns:a16="http://schemas.microsoft.com/office/drawing/2014/main" id="{5944614C-2A54-B7C5-E9C0-C944182F6A26}"/>
              </a:ext>
            </a:extLst>
          </p:cNvPr>
          <p:cNvSpPr>
            <a:spLocks noGrp="1"/>
          </p:cNvSpPr>
          <p:nvPr>
            <p:ph idx="1"/>
          </p:nvPr>
        </p:nvSpPr>
        <p:spPr>
          <a:xfrm>
            <a:off x="1638300" y="2182761"/>
            <a:ext cx="8915400" cy="3777622"/>
          </a:xfrm>
        </p:spPr>
        <p:txBody>
          <a:bodyPr>
            <a:normAutofit fontScale="92500" lnSpcReduction="10000"/>
          </a:bodyPr>
          <a:lstStyle/>
          <a:p>
            <a:r>
              <a:rPr lang="el-GR" b="1" dirty="0"/>
              <a:t>Ανασχεδιασμός δρομολογίων</a:t>
            </a:r>
            <a:r>
              <a:rPr lang="en-US" b="1" dirty="0"/>
              <a:t>:</a:t>
            </a:r>
            <a:endParaRPr lang="el-GR" b="1" dirty="0"/>
          </a:p>
          <a:p>
            <a:pPr marL="0" indent="0">
              <a:buNone/>
            </a:pPr>
            <a:r>
              <a:rPr lang="el-GR" dirty="0"/>
              <a:t>Ο ανασχεδιασμός των δρομολογίων και η απλοποίηση γραμμών στις αστικές συγκοινωνίες στοχεύει στη βελτίωση της εμπειρίας των επιβατών και της αποδοτικότητας, μεγιστοποιώντας τη χρήση του υπάρχοντος στόλου χωρίς αύξηση κόστους. </a:t>
            </a:r>
          </a:p>
          <a:p>
            <a:pPr marL="0" indent="0">
              <a:buNone/>
            </a:pPr>
            <a:r>
              <a:rPr lang="el-GR" dirty="0"/>
              <a:t>Αυτό επιτυγχάνεται με τη συγκέντρωση πόρων σε γραμμές υψηλής ζήτησης και την αναδιάρθρωση των δρομολογίων για ταχύτερη εξυπηρέτηση. </a:t>
            </a:r>
          </a:p>
          <a:p>
            <a:pPr marL="0" indent="0">
              <a:buNone/>
            </a:pPr>
            <a:r>
              <a:rPr lang="el-GR" dirty="0"/>
              <a:t>Ο δυναμικός προγραμματισμός δρομολογίων με βάση τη ζήτηση (On-Demand Transit) αξιοποιεί τεχνολογίες όπως η τεχνητή νοημοσύνη για τον σχεδιασμό προσαρμοσμένων δρομολογίων σε πραγματικό χρόνο. </a:t>
            </a:r>
          </a:p>
          <a:p>
            <a:pPr marL="0" indent="0">
              <a:buNone/>
            </a:pPr>
            <a:r>
              <a:rPr lang="el-GR" dirty="0"/>
              <a:t>Η χρήση αυτής της τεχνικής μειώνει τα άδεια δρομολόγια και το κόστος, ενώ βελτιώνει την εξυπηρέτηση και την ικανοποίηση των επιβατών, όπως παρατηρείται στην υπηρεσία BerlKönig του Βερολίνου.</a:t>
            </a:r>
            <a:endParaRPr lang="el-GR" b="1" dirty="0"/>
          </a:p>
        </p:txBody>
      </p:sp>
    </p:spTree>
    <p:extLst>
      <p:ext uri="{BB962C8B-B14F-4D97-AF65-F5344CB8AC3E}">
        <p14:creationId xmlns:p14="http://schemas.microsoft.com/office/powerpoint/2010/main" val="3040135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35B6578E-C5F9-4E2E-2305-0E5CDCDB4D4C}"/>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44" name="Rectangle 4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46" name="Straight Connector 4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Εικόνα 3">
            <a:extLst>
              <a:ext uri="{FF2B5EF4-FFF2-40B4-BE49-F238E27FC236}">
                <a16:creationId xmlns:a16="http://schemas.microsoft.com/office/drawing/2014/main" id="{BD995711-5708-9CFE-8150-1786D7F509BF}"/>
              </a:ext>
            </a:extLst>
          </p:cNvPr>
          <p:cNvPicPr>
            <a:picLocks noChangeAspect="1"/>
          </p:cNvPicPr>
          <p:nvPr/>
        </p:nvPicPr>
        <p:blipFill>
          <a:blip r:embed="rId2">
            <a:alphaModFix amt="35000"/>
          </a:blip>
          <a:srcRect l="9152" r="12182" b="1"/>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FC7F7D8E-E8DE-2F69-F4EA-D30B1E3D347A}"/>
              </a:ext>
            </a:extLst>
          </p:cNvPr>
          <p:cNvSpPr>
            <a:spLocks noGrp="1"/>
          </p:cNvSpPr>
          <p:nvPr>
            <p:ph type="title"/>
          </p:nvPr>
        </p:nvSpPr>
        <p:spPr>
          <a:xfrm>
            <a:off x="1207658" y="3356149"/>
            <a:ext cx="5303520" cy="954009"/>
          </a:xfrm>
        </p:spPr>
        <p:txBody>
          <a:bodyPr vert="horz" lIns="91440" tIns="45720" rIns="91440" bIns="45720" rtlCol="0" anchor="b">
            <a:normAutofit fontScale="90000"/>
          </a:bodyPr>
          <a:lstStyle/>
          <a:p>
            <a:r>
              <a:rPr lang="en-US" sz="8000" dirty="0"/>
              <a:t>ΠΑΡΑΡΤΗΜΑ</a:t>
            </a:r>
          </a:p>
        </p:txBody>
      </p:sp>
      <p:cxnSp>
        <p:nvCxnSpPr>
          <p:cNvPr id="48" name="Straight Connector 47">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52" name="Rectangle 51">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1293360113"/>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92FEDC7-8752-7447-C1A7-D51108DE029F}"/>
              </a:ext>
            </a:extLst>
          </p:cNvPr>
          <p:cNvSpPr>
            <a:spLocks noGrp="1"/>
          </p:cNvSpPr>
          <p:nvPr>
            <p:ph type="title"/>
          </p:nvPr>
        </p:nvSpPr>
        <p:spPr>
          <a:xfrm>
            <a:off x="3704717" y="615307"/>
            <a:ext cx="4782565" cy="702272"/>
          </a:xfrm>
        </p:spPr>
        <p:txBody>
          <a:bodyPr/>
          <a:lstStyle/>
          <a:p>
            <a:r>
              <a:rPr lang="el-GR" dirty="0"/>
              <a:t>Ιστοσελίδα μελέτης</a:t>
            </a:r>
          </a:p>
        </p:txBody>
      </p:sp>
      <p:sp>
        <p:nvSpPr>
          <p:cNvPr id="3" name="Θέση περιεχομένου 2">
            <a:extLst>
              <a:ext uri="{FF2B5EF4-FFF2-40B4-BE49-F238E27FC236}">
                <a16:creationId xmlns:a16="http://schemas.microsoft.com/office/drawing/2014/main" id="{7F386A27-77A3-38A7-B62E-BC1E53917612}"/>
              </a:ext>
            </a:extLst>
          </p:cNvPr>
          <p:cNvSpPr>
            <a:spLocks noGrp="1"/>
          </p:cNvSpPr>
          <p:nvPr>
            <p:ph idx="1"/>
          </p:nvPr>
        </p:nvSpPr>
        <p:spPr>
          <a:xfrm>
            <a:off x="1638300" y="2070425"/>
            <a:ext cx="8915400" cy="1612490"/>
          </a:xfrm>
        </p:spPr>
        <p:txBody>
          <a:bodyPr/>
          <a:lstStyle/>
          <a:p>
            <a:r>
              <a:rPr lang="el-GR" sz="1800" kern="100" dirty="0">
                <a:effectLst/>
                <a:latin typeface="Times New Roman" panose="02020603050405020304" pitchFamily="18" charset="0"/>
                <a:ea typeface="Aptos" panose="020B0004020202020204" pitchFamily="34" charset="0"/>
              </a:rPr>
              <a:t>Στις παρακάτω ιστοσελίδες μπορούν να βρεθούν όλα τα έγγραφα, τα αποτελέσματα καθώς και οι υπολογισμοί που πραγματοποιήθηκαν σε όλα τα στάδια της εργασίας</a:t>
            </a:r>
            <a:r>
              <a:rPr lang="en-US" sz="1800" kern="100" dirty="0">
                <a:effectLst/>
                <a:latin typeface="Times New Roman" panose="02020603050405020304" pitchFamily="18" charset="0"/>
                <a:ea typeface="Aptos" panose="020B0004020202020204" pitchFamily="34" charset="0"/>
              </a:rPr>
              <a:t>:</a:t>
            </a:r>
            <a:endParaRPr lang="el-GR" sz="1800" kern="100" dirty="0">
              <a:effectLst/>
              <a:latin typeface="Times New Roman" panose="02020603050405020304" pitchFamily="18" charset="0"/>
              <a:ea typeface="Aptos" panose="020B0004020202020204" pitchFamily="34" charset="0"/>
            </a:endParaRPr>
          </a:p>
          <a:p>
            <a:pPr>
              <a:buFont typeface="Arial" panose="020B0604020202020204" pitchFamily="34" charset="0"/>
              <a:buChar char="•"/>
            </a:pPr>
            <a:r>
              <a:rPr lang="el-GR" sz="1800" u="sng" kern="100" dirty="0">
                <a:solidFill>
                  <a:srgbClr val="467886"/>
                </a:solidFill>
                <a:effectLst/>
                <a:latin typeface="Times New Roman" panose="02020603050405020304" pitchFamily="18" charset="0"/>
                <a:ea typeface="Aptos" panose="020B0004020202020204" pitchFamily="34" charset="0"/>
                <a:hlinkClick r:id="rId2"/>
              </a:rPr>
              <a:t>https://pavlosgkougkoulis.github.io/Urban_Transport_Systems_Project/</a:t>
            </a:r>
            <a:endParaRPr lang="el-GR" sz="1800" u="sng" kern="100" dirty="0">
              <a:solidFill>
                <a:srgbClr val="467886"/>
              </a:solidFill>
              <a:effectLst/>
              <a:latin typeface="Times New Roman" panose="02020603050405020304" pitchFamily="18" charset="0"/>
              <a:ea typeface="Aptos" panose="020B0004020202020204" pitchFamily="34" charset="0"/>
            </a:endParaRPr>
          </a:p>
          <a:p>
            <a:pPr>
              <a:buFont typeface="Arial" panose="020B0604020202020204" pitchFamily="34" charset="0"/>
              <a:buChar char="•"/>
            </a:pPr>
            <a:r>
              <a:rPr lang="el-GR" u="sng" dirty="0">
                <a:hlinkClick r:id="rId3"/>
              </a:rPr>
              <a:t>https://github.com/PavlosGkougkoulis/Urban_Transport_Systems_Project</a:t>
            </a:r>
            <a:endParaRPr lang="en-US" dirty="0"/>
          </a:p>
          <a:p>
            <a:pPr>
              <a:buFont typeface="Arial" panose="020B0604020202020204" pitchFamily="34" charset="0"/>
              <a:buChar char="•"/>
            </a:pPr>
            <a:endParaRPr lang="el-GR" sz="1800" kern="100" dirty="0">
              <a:effectLst/>
              <a:latin typeface="Times New Roman" panose="02020603050405020304" pitchFamily="18" charset="0"/>
              <a:ea typeface="Aptos" panose="020B0004020202020204" pitchFamily="34" charset="0"/>
            </a:endParaRPr>
          </a:p>
          <a:p>
            <a:endParaRPr lang="el-GR" sz="1800" kern="100" dirty="0">
              <a:effectLst/>
              <a:latin typeface="Times New Roman" panose="02020603050405020304" pitchFamily="18" charset="0"/>
              <a:ea typeface="Aptos" panose="020B0004020202020204" pitchFamily="34" charset="0"/>
            </a:endParaRPr>
          </a:p>
          <a:p>
            <a:endParaRPr lang="el-GR" dirty="0"/>
          </a:p>
        </p:txBody>
      </p:sp>
    </p:spTree>
    <p:extLst>
      <p:ext uri="{BB962C8B-B14F-4D97-AF65-F5344CB8AC3E}">
        <p14:creationId xmlns:p14="http://schemas.microsoft.com/office/powerpoint/2010/main" val="3890069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B78E257C-EB2D-08D8-D305-B73C1FA35274}"/>
              </a:ext>
            </a:extLst>
          </p:cNvPr>
          <p:cNvSpPr>
            <a:spLocks noGrp="1"/>
          </p:cNvSpPr>
          <p:nvPr>
            <p:ph type="title"/>
          </p:nvPr>
        </p:nvSpPr>
        <p:spPr>
          <a:xfrm>
            <a:off x="2236509" y="330471"/>
            <a:ext cx="8911687" cy="1106443"/>
          </a:xfrm>
        </p:spPr>
        <p:txBody>
          <a:bodyPr/>
          <a:lstStyle/>
          <a:p>
            <a:pPr algn="ctr"/>
            <a:r>
              <a:rPr lang="el-GR" dirty="0"/>
              <a:t>ΕΥΧΑΡΙΣΤΟΥΜΕ ΓΙΑ ΤΗΝ ΠΡΟΣΟΧΗ ΣΑΣ!</a:t>
            </a:r>
          </a:p>
        </p:txBody>
      </p:sp>
      <p:pic>
        <p:nvPicPr>
          <p:cNvPr id="2" name="Picture 2" descr="「my new character. his whole deal is he's」|philbのイラスト">
            <a:extLst>
              <a:ext uri="{FF2B5EF4-FFF2-40B4-BE49-F238E27FC236}">
                <a16:creationId xmlns:a16="http://schemas.microsoft.com/office/drawing/2014/main" id="{DDB582DC-1449-8778-6A0F-16A2A2C71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0369" y="1436914"/>
            <a:ext cx="2779657" cy="3052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y new character. his whole deal is he's」|philbのイラスト">
            <a:extLst>
              <a:ext uri="{FF2B5EF4-FFF2-40B4-BE49-F238E27FC236}">
                <a16:creationId xmlns:a16="http://schemas.microsoft.com/office/drawing/2014/main" id="{C6C463D2-B667-D394-B129-1C4C96247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11" y="1436914"/>
            <a:ext cx="2779657" cy="3052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y new character. his whole deal is he's」|philbのイラスト">
            <a:extLst>
              <a:ext uri="{FF2B5EF4-FFF2-40B4-BE49-F238E27FC236}">
                <a16:creationId xmlns:a16="http://schemas.microsoft.com/office/drawing/2014/main" id="{89BAF8AF-DDB1-E9A8-8980-1645214BD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470" y="1436914"/>
            <a:ext cx="2779657" cy="3052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y new character. his whole deal is he's」|philbのイラスト">
            <a:extLst>
              <a:ext uri="{FF2B5EF4-FFF2-40B4-BE49-F238E27FC236}">
                <a16:creationId xmlns:a16="http://schemas.microsoft.com/office/drawing/2014/main" id="{0DFF96B0-E01B-222D-5463-FA9ABE12F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7127" y="1436914"/>
            <a:ext cx="2779657" cy="305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924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99ED11F0-4F90-75E7-07D6-0E9AF4EA2F92}"/>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EFD7DCE6-B73B-FBBB-CA10-44341E53C643}"/>
              </a:ext>
            </a:extLst>
          </p:cNvPr>
          <p:cNvSpPr>
            <a:spLocks noGrp="1"/>
          </p:cNvSpPr>
          <p:nvPr>
            <p:ph type="title"/>
          </p:nvPr>
        </p:nvSpPr>
        <p:spPr>
          <a:xfrm>
            <a:off x="1687669" y="624110"/>
            <a:ext cx="4137059" cy="1280890"/>
          </a:xfrm>
        </p:spPr>
        <p:txBody>
          <a:bodyPr>
            <a:normAutofit/>
          </a:bodyPr>
          <a:lstStyle/>
          <a:p>
            <a:r>
              <a:rPr lang="el-GR" sz="3200" dirty="0"/>
              <a:t>ΠΕΡΙΟΧΗ ΜΕΛΕΤΗΣ(1)</a:t>
            </a:r>
          </a:p>
        </p:txBody>
      </p:sp>
      <p:sp>
        <p:nvSpPr>
          <p:cNvPr id="3" name="Θέση περιεχομένου 2">
            <a:extLst>
              <a:ext uri="{FF2B5EF4-FFF2-40B4-BE49-F238E27FC236}">
                <a16:creationId xmlns:a16="http://schemas.microsoft.com/office/drawing/2014/main" id="{795E9739-ED7C-7DEF-38E3-0252C7F3F75B}"/>
              </a:ext>
            </a:extLst>
          </p:cNvPr>
          <p:cNvSpPr>
            <a:spLocks noGrp="1"/>
          </p:cNvSpPr>
          <p:nvPr>
            <p:ph idx="1"/>
          </p:nvPr>
        </p:nvSpPr>
        <p:spPr>
          <a:xfrm>
            <a:off x="1683956" y="2133600"/>
            <a:ext cx="4140772" cy="3777622"/>
          </a:xfrm>
        </p:spPr>
        <p:txBody>
          <a:bodyPr>
            <a:normAutofit/>
          </a:bodyPr>
          <a:lstStyle/>
          <a:p>
            <a:r>
              <a:rPr lang="el-GR" sz="1600" b="1" dirty="0">
                <a:solidFill>
                  <a:srgbClr val="000000"/>
                </a:solidFill>
              </a:rPr>
              <a:t>Στάση Παύλου Μελά</a:t>
            </a:r>
            <a:r>
              <a:rPr lang="en-US" sz="1600" b="1" dirty="0">
                <a:solidFill>
                  <a:srgbClr val="000000"/>
                </a:solidFill>
              </a:rPr>
              <a:t>:</a:t>
            </a:r>
            <a:endParaRPr lang="el-GR" sz="1600" b="1" dirty="0">
              <a:solidFill>
                <a:srgbClr val="000000"/>
              </a:solidFill>
            </a:endParaRPr>
          </a:p>
          <a:p>
            <a:pPr marL="0" indent="0">
              <a:buNone/>
            </a:pPr>
            <a:r>
              <a:rPr lang="el-GR" sz="1600" kern="100" dirty="0">
                <a:solidFill>
                  <a:srgbClr val="000000"/>
                </a:solidFill>
                <a:effectLst/>
                <a:ea typeface="Aptos" panose="020B0004020202020204" pitchFamily="34" charset="0"/>
              </a:rPr>
              <a:t>Η υπό μελέτη στάση με αριθμό στάσης 033 βρίσκεται ανάμεσα στις οδούς Π. Μελά και Κουταρέλια επί της οδού Δημητριάδος μπροστά από το </a:t>
            </a:r>
            <a:r>
              <a:rPr lang="en-US" sz="1600" kern="100" dirty="0">
                <a:solidFill>
                  <a:srgbClr val="000000"/>
                </a:solidFill>
                <a:effectLst/>
                <a:ea typeface="Aptos" panose="020B0004020202020204" pitchFamily="34" charset="0"/>
              </a:rPr>
              <a:t>super market</a:t>
            </a:r>
            <a:r>
              <a:rPr lang="el-GR" sz="1600" kern="100" dirty="0">
                <a:solidFill>
                  <a:srgbClr val="000000"/>
                </a:solidFill>
                <a:effectLst/>
                <a:ea typeface="Aptos" panose="020B0004020202020204" pitchFamily="34" charset="0"/>
              </a:rPr>
              <a:t> Γαλαξίας και εξυπηρετεί τα δρομολόγια των γραμμών 1,2,3,4,5,7,9,11,15 και 49.</a:t>
            </a:r>
            <a:r>
              <a:rPr lang="en-US" sz="1600" kern="100" dirty="0">
                <a:solidFill>
                  <a:srgbClr val="000000"/>
                </a:solidFill>
                <a:ea typeface="Aptos" panose="020B0004020202020204" pitchFamily="34" charset="0"/>
              </a:rPr>
              <a:t>(</a:t>
            </a:r>
            <a:r>
              <a:rPr lang="en-US" sz="1600" kern="100" dirty="0">
                <a:solidFill>
                  <a:srgbClr val="000000"/>
                </a:solidFill>
                <a:ea typeface="Aptos" panose="020B0004020202020204" pitchFamily="34" charset="0"/>
                <a:hlinkClick r:id="rId2"/>
              </a:rPr>
              <a:t>https://earth.google.com/web/data=MkEKPwo9CiExc0EyM3FZa2xPOFZ3dWJYMV9qRFJNTjhkX3MxWU81MUgSFgoUMDNCRDI0N0JFMjM0ODREQkRBNEYgAUICCABKCAigqcXYBxAB</a:t>
            </a:r>
            <a:r>
              <a:rPr lang="en-US" sz="1600" kern="100" dirty="0">
                <a:solidFill>
                  <a:srgbClr val="000000"/>
                </a:solidFill>
                <a:ea typeface="Aptos" panose="020B0004020202020204" pitchFamily="34" charset="0"/>
              </a:rPr>
              <a:t>)</a:t>
            </a:r>
            <a:endParaRPr lang="el-GR" sz="1600" kern="100" dirty="0">
              <a:solidFill>
                <a:srgbClr val="000000"/>
              </a:solidFill>
              <a:effectLst/>
              <a:ea typeface="Aptos" panose="020B0004020202020204" pitchFamily="34" charset="0"/>
            </a:endParaRPr>
          </a:p>
          <a:p>
            <a:endParaRPr lang="en-US" sz="1600" b="1" dirty="0">
              <a:solidFill>
                <a:srgbClr val="000000"/>
              </a:solidFill>
            </a:endParaRPr>
          </a:p>
        </p:txBody>
      </p:sp>
      <p:pic>
        <p:nvPicPr>
          <p:cNvPr id="6" name="Εικόνα 5" descr="Εικόνα που περιέχει εξωτερικός χώρος/ύπαιθρος, ουρανός, κτίριο, χερσαίο όχημα&#10;&#10;Περιγραφή που δημιουργήθηκε αυτόματα">
            <a:extLst>
              <a:ext uri="{FF2B5EF4-FFF2-40B4-BE49-F238E27FC236}">
                <a16:creationId xmlns:a16="http://schemas.microsoft.com/office/drawing/2014/main" id="{29CBB5F3-5809-FCB7-639B-42EEA1835E24}"/>
              </a:ext>
            </a:extLst>
          </p:cNvPr>
          <p:cNvPicPr>
            <a:picLocks noChangeAspect="1"/>
          </p:cNvPicPr>
          <p:nvPr/>
        </p:nvPicPr>
        <p:blipFill>
          <a:blip r:embed="rId3"/>
          <a:srcRect l="16216" r="22387"/>
          <a:stretch/>
        </p:blipFill>
        <p:spPr>
          <a:xfrm>
            <a:off x="6091916" y="645106"/>
            <a:ext cx="5451627" cy="5247747"/>
          </a:xfrm>
          <a:prstGeom prst="rect">
            <a:avLst/>
          </a:prstGeom>
        </p:spPr>
      </p:pic>
    </p:spTree>
    <p:extLst>
      <p:ext uri="{BB962C8B-B14F-4D97-AF65-F5344CB8AC3E}">
        <p14:creationId xmlns:p14="http://schemas.microsoft.com/office/powerpoint/2010/main" val="243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982DCBA-97D9-68CF-1654-EF815CF40498}"/>
              </a:ext>
            </a:extLst>
          </p:cNvPr>
          <p:cNvSpPr>
            <a:spLocks noGrp="1"/>
          </p:cNvSpPr>
          <p:nvPr>
            <p:ph type="title"/>
          </p:nvPr>
        </p:nvSpPr>
        <p:spPr>
          <a:xfrm>
            <a:off x="2592925" y="624110"/>
            <a:ext cx="8911687" cy="1280890"/>
          </a:xfrm>
        </p:spPr>
        <p:txBody>
          <a:bodyPr>
            <a:normAutofit/>
          </a:bodyPr>
          <a:lstStyle/>
          <a:p>
            <a:r>
              <a:rPr lang="el-GR" dirty="0"/>
              <a:t>ΠΕΡΙΟΧΗ ΜΕΛΕΤΗΣ(2)</a:t>
            </a:r>
          </a:p>
        </p:txBody>
      </p:sp>
      <p:sp>
        <p:nvSpPr>
          <p:cNvPr id="3" name="Θέση περιεχομένου 2">
            <a:extLst>
              <a:ext uri="{FF2B5EF4-FFF2-40B4-BE49-F238E27FC236}">
                <a16:creationId xmlns:a16="http://schemas.microsoft.com/office/drawing/2014/main" id="{B4B1AE08-66A1-46BD-3CE2-4E0E405AF751}"/>
              </a:ext>
            </a:extLst>
          </p:cNvPr>
          <p:cNvSpPr>
            <a:spLocks noGrp="1"/>
          </p:cNvSpPr>
          <p:nvPr>
            <p:ph idx="1"/>
          </p:nvPr>
        </p:nvSpPr>
        <p:spPr>
          <a:xfrm>
            <a:off x="2589212" y="2125362"/>
            <a:ext cx="5835121" cy="3785860"/>
          </a:xfrm>
        </p:spPr>
        <p:txBody>
          <a:bodyPr>
            <a:normAutofit/>
          </a:bodyPr>
          <a:lstStyle/>
          <a:p>
            <a:pPr>
              <a:lnSpc>
                <a:spcPct val="90000"/>
              </a:lnSpc>
            </a:pPr>
            <a:r>
              <a:rPr lang="el-GR" sz="1700" b="1" dirty="0"/>
              <a:t>Διαδρομή γραμμής 2 ¨Κ.Αφετηρία-Αμπελόκηποι¨</a:t>
            </a:r>
          </a:p>
          <a:p>
            <a:pPr marL="0" indent="0">
              <a:lnSpc>
                <a:spcPct val="90000"/>
              </a:lnSpc>
              <a:buNone/>
            </a:pPr>
            <a:r>
              <a:rPr lang="el-GR" sz="1700" dirty="0"/>
              <a:t>Η μελέτη εστιάζει στη γραμμή 2 του Αστικού ΚΤΕΛ Βόλου, η οποία εκτελεί μία από τις μεγαλύτερες διαδρομές και εξυπηρετεί πλήθος επιβατών καθημερινά. Συνδέει το κέντρο της πόλης με το Πανεπιστήμιο Θεσσαλίας (Γεωπονίας και Ιχθυολογίας) και το 1ο ΕΠΑΛ Ν. Ιωνίας. Η διαδρομή περνά από περιοχές όπως τα Παλαιά, το κέντρο της πόλης (οδούς Ιάσωνος , Κ. Καρτάλη και Αναλήψεως), Επτά Πλατάνια, Μουρτζούκο και Ν. Ιωνία, με τερματισμό στο Φυτόκο. Η επιστροφή ακολουθεί την ίδια διαδρομή, με διαφορετική πορεία στο κέντρο μέσω των οδών Ελ. Βενιζέλου και Δημητριάδος.</a:t>
            </a:r>
            <a:endParaRPr lang="el-GR" sz="1700" b="1" dirty="0"/>
          </a:p>
        </p:txBody>
      </p:sp>
      <p:pic>
        <p:nvPicPr>
          <p:cNvPr id="5" name="Εικόνα 4">
            <a:extLst>
              <a:ext uri="{FF2B5EF4-FFF2-40B4-BE49-F238E27FC236}">
                <a16:creationId xmlns:a16="http://schemas.microsoft.com/office/drawing/2014/main" id="{717BE24E-9AC7-4A19-98DE-742C47DC0B21}"/>
              </a:ext>
            </a:extLst>
          </p:cNvPr>
          <p:cNvPicPr>
            <a:picLocks noChangeAspect="1"/>
          </p:cNvPicPr>
          <p:nvPr/>
        </p:nvPicPr>
        <p:blipFill>
          <a:blip r:embed="rId2"/>
          <a:srcRect l="6259" r="5" b="5"/>
          <a:stretch/>
        </p:blipFill>
        <p:spPr>
          <a:xfrm>
            <a:off x="8631452" y="2129586"/>
            <a:ext cx="2873159" cy="3737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440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C422FE31-6C0F-F778-54C7-C66B7363ED46}"/>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F09A552-8FE4-F4C3-CD1C-2C6F7D878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EFDB18A0-C9C2-FCBC-6C85-0CFC82A16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CE1A7F93-F05F-818B-61FD-4F15413990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37A74B2A-5A86-643A-E6A6-2D02C137AF50}"/>
              </a:ext>
            </a:extLst>
          </p:cNvPr>
          <p:cNvPicPr>
            <a:picLocks noChangeAspect="1"/>
          </p:cNvPicPr>
          <p:nvPr/>
        </p:nvPicPr>
        <p:blipFill>
          <a:blip r:embed="rId2">
            <a:extLst>
              <a:ext uri="{28A0092B-C50C-407E-A947-70E740481C1C}">
                <a14:useLocalDpi xmlns:a14="http://schemas.microsoft.com/office/drawing/2010/main" val="0"/>
              </a:ext>
            </a:extLst>
          </a:blip>
          <a:srcRect t="7736" b="7736"/>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20CA81E6-196C-F144-6388-17EFC20CA940}"/>
              </a:ext>
            </a:extLst>
          </p:cNvPr>
          <p:cNvSpPr>
            <a:spLocks noGrp="1"/>
          </p:cNvSpPr>
          <p:nvPr>
            <p:ph type="title"/>
          </p:nvPr>
        </p:nvSpPr>
        <p:spPr>
          <a:xfrm>
            <a:off x="1097280" y="3225570"/>
            <a:ext cx="6512888" cy="1099542"/>
          </a:xfrm>
        </p:spPr>
        <p:txBody>
          <a:bodyPr vert="horz" lIns="91440" tIns="45720" rIns="91440" bIns="45720" rtlCol="0" anchor="b">
            <a:normAutofit fontScale="90000"/>
          </a:bodyPr>
          <a:lstStyle/>
          <a:p>
            <a:r>
              <a:rPr lang="el-GR" sz="8000" dirty="0"/>
              <a:t>ΔΕΙΓΜΑΤΟΛΗΨΙΑ</a:t>
            </a:r>
            <a:endParaRPr lang="en-US" sz="8000" dirty="0"/>
          </a:p>
        </p:txBody>
      </p:sp>
      <p:cxnSp>
        <p:nvCxnSpPr>
          <p:cNvPr id="33" name="Straight Connector 32">
            <a:extLst>
              <a:ext uri="{FF2B5EF4-FFF2-40B4-BE49-F238E27FC236}">
                <a16:creationId xmlns:a16="http://schemas.microsoft.com/office/drawing/2014/main" id="{0384B233-9A4A-6C24-66F5-DFC83FC1A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FC8A78E-7F2E-BD81-888D-38B810E90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0D21A44C-CAA2-E82D-72A7-23029071B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31651188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Ανασκόπηση">
  <a:themeElements>
    <a:clrScheme name="Ανασκόπηση">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Ανασκόπηση">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Ανασκόπηση">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Θρόισμα">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620</TotalTime>
  <Words>4085</Words>
  <Application>Microsoft Office PowerPoint</Application>
  <PresentationFormat>Widescreen</PresentationFormat>
  <Paragraphs>243</Paragraphs>
  <Slides>69</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69</vt:i4>
      </vt:variant>
    </vt:vector>
  </HeadingPairs>
  <TitlesOfParts>
    <vt:vector size="79" baseType="lpstr">
      <vt:lpstr>Aptos</vt:lpstr>
      <vt:lpstr>Arial</vt:lpstr>
      <vt:lpstr>Calibri</vt:lpstr>
      <vt:lpstr>Calibri Light</vt:lpstr>
      <vt:lpstr>Cambria Math</vt:lpstr>
      <vt:lpstr>Century Gothic</vt:lpstr>
      <vt:lpstr>Times New Roman</vt:lpstr>
      <vt:lpstr>Wingdings 3</vt:lpstr>
      <vt:lpstr>Ανασκόπηση</vt:lpstr>
      <vt:lpstr>Θρόισμα</vt:lpstr>
      <vt:lpstr>ΜΕΛΕΤΗ ΑΣΤΙΚΩΝ ΣΥΓΚΟΙΝΩΝΙΩΝ ΒΟΛΟΥ</vt:lpstr>
      <vt:lpstr>ΕΙΣΑΓΩΓΗ</vt:lpstr>
      <vt:lpstr>                   ΕΙΣΑΓΩΓΗ</vt:lpstr>
      <vt:lpstr>ΜΕΘΟΔΟΛΟΓΙΑ</vt:lpstr>
      <vt:lpstr>ΜΕΘΟΔΟΛΟΓΙΑ</vt:lpstr>
      <vt:lpstr>ΠΕΡΙΟΧΗ ΜΕΛΕΤΗΣ</vt:lpstr>
      <vt:lpstr>ΠΕΡΙΟΧΗ ΜΕΛΕΤΗΣ(1)</vt:lpstr>
      <vt:lpstr>ΠΕΡΙΟΧΗ ΜΕΛΕΤΗΣ(2)</vt:lpstr>
      <vt:lpstr>ΔΕΙΓΜΑΤΟΛΗΨΙΑ</vt:lpstr>
      <vt:lpstr>ΔΕΙΓΜΑΤΟΛΗΨΙΑ(1)</vt:lpstr>
      <vt:lpstr>ΔΕΙΓΜΑΤΟΛΗΨΙΑ(2)</vt:lpstr>
      <vt:lpstr>ΔΕΙΓΜΑΤΟΛΗΨΙΑ(3)</vt:lpstr>
      <vt:lpstr>ΔΕΙΓΜΑΤΟΛΗΨΙΑ(4)</vt:lpstr>
      <vt:lpstr>ΑΝΑΛΥΣΗ-ΕΠΕΞΕΡΓΑΣΙΑ ΔΕΔΟΜΕΝΩΝ(ΣΤΑΣΗ)</vt:lpstr>
      <vt:lpstr>ΑΝΑΛΥΣΗ-ΕΠΕΞΕΡΓΑΣΙΑ ΔΕΔΟΜΕΝΩΝ(1)</vt:lpstr>
      <vt:lpstr>ΑΝΑΛΥΣΗ-ΕΠΕΞΕΡΓΑΣΙΑ ΔΕΔΟΜΕΝΩΝ(2)</vt:lpstr>
      <vt:lpstr>ΑΝΑΛΥΣΗ-ΕΠΕΞΕΡΓΑΣΙΑ ΔΕΔΟΜΕΝΩΝ(3)</vt:lpstr>
      <vt:lpstr>ΑΝΑΛΥΣΗ-ΕΠΕΞΕΡΓΑΣΙΑ ΔΕΔΟΜΕΝΩΝ(4)</vt:lpstr>
      <vt:lpstr>ΑΝΑΛΥΣΗ-ΕΠΕΞΕΡΓΑΣΙΑ ΔΕΔΟΜΕΝΩΝ(5)</vt:lpstr>
      <vt:lpstr>ΑΠΟΤΕΛΕΣΜΑΤΑ-ΕΠΕΞΕΡΓΑΣΙΑ ΔΕΔΟΜΕΝΩΝ(ΣΤΑΣΗ)</vt:lpstr>
      <vt:lpstr>ΑΠΟΤΕΛΕΣΜΑΤΑ ΕΠΕΞΕΡΓΑΣΙΑΣ ΔΕΔΟΜΕΝΩΝ(ΣΤΑΣΗ)(1)</vt:lpstr>
      <vt:lpstr>ΑΠΟΤΕΛΕΣΜΑΤΑ ΕΠΕΞΕΡΓΑΣΙΑΣ ΔΕΔΟΜΕΝΩΝ(ΣΤΑΣΗ)(2)</vt:lpstr>
      <vt:lpstr>ΑΠΟΤΕΛΕΣΜΑΤΑ ΕΠΕΞΕΡΓΑΣΙΑΣ ΔΕΔΟΜΕΝΩΝ(ΣΤΑΣΗ)(3)</vt:lpstr>
      <vt:lpstr>ΑΠΟΤΕΛΕΣΜΑΤΑ ΕΠΕΞΕΡΓΑΣΙΑΣ ΔΕΔΟΜΕΝΩΝ(ΣΤΑΣΗ)(4)</vt:lpstr>
      <vt:lpstr>ΑΠΟΤΕΛΕΣΜΑΤΑ ΕΠΕΞΕΡΓΑΣΙΑΣ ΔΕΔΟΜΕΝΩΝ(ΣΤΑΣΗ)(5)</vt:lpstr>
      <vt:lpstr>ΑΠΟΤΕΛΕΣΜΑΤΑ ΕΠΕΞΕΡΓΑΣΙΑΣ ΔΕΔΟΜΕΝΩΝ(ΣΤΑΣΗ)(6)</vt:lpstr>
      <vt:lpstr>ΑΠΟΤΕΛΕΣΜΑΤΑ ΕΠΕΞΕΡΓΑΣΙΑΣ ΔΕΔΟΜΕΝΩΝ(ΣΤΑΣΗ)(7)</vt:lpstr>
      <vt:lpstr>ΑΠΟΤΕΛΕΣΜΑΤΑ ΕΠΕΞΕΡΓΑΣΙΑΣ ΔΕΔΟΜΕΝΩΝ(ΣΤΑΣΗ)(8)</vt:lpstr>
      <vt:lpstr>ΑΠΟΤΕΛΕΣΜΑΤΑ ΕΡΩΤΗΜΑΤΟΛΟΓΙΟΥ(ΣΤΑΣΗ)</vt:lpstr>
      <vt:lpstr>Αποτελέσματα ερωτηματολογίου(1)</vt:lpstr>
      <vt:lpstr>Αποτελέσματα ερωτηματολογίου(2)</vt:lpstr>
      <vt:lpstr>Αποτελέσματα ερωτηματολογίου(3)</vt:lpstr>
      <vt:lpstr>Αποτελέσματα ερωτηματολογίου(4)</vt:lpstr>
      <vt:lpstr>Αποτελέσματα ερωτηματολογίου(5)</vt:lpstr>
      <vt:lpstr>Αποτελέσματα ερωτηματολογίου(6)</vt:lpstr>
      <vt:lpstr>Αποτελέσματα ερωτηματολογίου(7)</vt:lpstr>
      <vt:lpstr>Αποτελέσματα ερωτηματολογίου(8)</vt:lpstr>
      <vt:lpstr>Αποτελέσματα ερωτηματολογίου(9)</vt:lpstr>
      <vt:lpstr>Αποτελέσματα ερωτηματολογίου(10)</vt:lpstr>
      <vt:lpstr>Αποτελέσματα ερωτηματολογίου(11)</vt:lpstr>
      <vt:lpstr>ΑΠΟΤΕΛΕΣΜΑΤΑ-ΕΠΕΞΕΡΓΑΣΙΑ ΔΕΔΟΜΕΝΩΝ(ΛΕΩΦΟΡΕΙΟ)</vt:lpstr>
      <vt:lpstr>ΑΠΟΤΕΛΕΣΜΑΤΑ-ΕΠΕΞΕΡΓΑΣΙΑ ΔΕΔΟΜΕΝΩΝ(ΛΕΩΦΟΡΕΙΟ)(1)</vt:lpstr>
      <vt:lpstr>ΑΠΟΤΕΛΕΣΜΑΤΑ-ΕΠΕΞΕΡΓΑΣΙΑ ΔΕΔΟΜΕΝΩΝ(ΛΕΩΦΟΡΕΙΟ)(2)</vt:lpstr>
      <vt:lpstr>ΑΠΟΤΕΛΕΣΜΑΤΑ-ΕΠΕΞΕΡΓΑΣΙΑ ΔΕΔΟΜΕΝΩΝ(ΛΕΩΦΟΡΕΙΟ)(3)</vt:lpstr>
      <vt:lpstr>ΑΠΟΤΕΛΕΣΜΑΤΑ-ΕΠΕΞΕΡΓΑΣΙΑ ΔΕΔΟΜΕΝΩΝ(ΛΕΩΦΟΡΕΙΟ)(4)</vt:lpstr>
      <vt:lpstr>ΑΠΟΤΕΛΕΣΜΑΤΑ-ΕΠΕΞΕΡΓΑΣΙΑ ΔΕΔΟΜΕΝΩΝ(ΛΕΩΦΟΡΕΙΟ)(5)</vt:lpstr>
      <vt:lpstr>ΑΠΟΤΕΛΕΣΜΑΤΑ-ΕΠΕΞΕΡΓΑΣΙΑ ΔΕΔΟΜΕΝΩΝ(ΛΕΩΦΟΡΕΙΟ)(6)</vt:lpstr>
      <vt:lpstr>ΑΠΟΤΕΛΕΣΜΑΤΑ-ΕΠΕΞΕΡΓΑΣΙΑ ΔΕΔΟΜΕΝΩΝ(ΛΕΩΦΟΡΕΙΟ)(7)</vt:lpstr>
      <vt:lpstr>ΑΠΟΤΕΛΕΣΜΑΤΑ-ΕΠΕΞΕΡΓΑΣΙΑ ΔΕΔΟΜΕΝΩΝ(ΛΕΩΦΟΡΕΙΟ)(8)</vt:lpstr>
      <vt:lpstr>ΑΠΟΤΕΛΕΣΜΑΤΑ-ΕΠΕΞΕΡΓΑΣΙΑ ΔΕΔΟΜΕΝΩΝ(ΛΕΩΦΟΡΕΙΟ)(9)</vt:lpstr>
      <vt:lpstr>ΑΠΟΤΕΛΕΣΜΑΤΑ ΕΡΩΤΗΜΑΤΟΛΟΓΙΟΥ(ΛΕΩΦΟΡΕΙΟ)</vt:lpstr>
      <vt:lpstr>ΑΠΟΤΕΛΕΣΜΑΤΑ ΕΡΩΤΗΜΑΤΟΛΟΓΙΟΥ(ΛΕΩΦΟΡΕΙΟ)(1)</vt:lpstr>
      <vt:lpstr>ΑΠΟΤΕΛΕΣΜΑΤΑ ΕΡΩΤΗΜΑΤΟΛΟΓΙΟΥ(ΛΕΩΦΟΡΕΙΟ)(2)</vt:lpstr>
      <vt:lpstr>ΑΠΟΤΕΛΕΣΜΑΤΑ ΕΡΩΤΗΜΑΤΟΛΟΓΙΟΥ(ΛΕΩΦΟΡΕΙΟ)(2)</vt:lpstr>
      <vt:lpstr>ΑΠΟΤΕΛΕΣΜΑΤΑ ΕΡΩΤΗΜΑΤΟΛΟΓΙΟΥ(ΛΕΩΦΟΡΕΙΟ)(3)</vt:lpstr>
      <vt:lpstr>ΑΠΟΤΕΛΕΣΜΑΤΑ ΕΡΩΤΗΜΑΤΟΛΟΓΙΟΥ(ΛΕΩΦΟΡΕΙΟ)(4)</vt:lpstr>
      <vt:lpstr>ΑΠΟΤΕΛΕΣΜΑΤΑ ΕΡΩΤΗΜΑΤΟΛΟΓΙΟΥ(ΛΕΩΦΟΡΕΙΟ)(5)</vt:lpstr>
      <vt:lpstr>ΑΠΟΤΕΛΕΣΜΑΤΑ ΕΡΩΤΗΜΑΤΟΛΟΓΙΟΥ(ΛΕΩΦΟΡΕΙΟ)(6)</vt:lpstr>
      <vt:lpstr>ΑΠΟΤΕΛΕΣΜΑΤΑ ΕΡΩΤΗΜΑΤΟΛΟΓΙΟΥ(ΛΕΩΦΟΡΕΙΟ)(7)</vt:lpstr>
      <vt:lpstr>ΑΠΟΤΕΛΕΣΜΑΤΑ ΕΡΩΤΗΜΑΤΟΛΟΓΙΟΥ(ΛΕΩΦΟΡΕΙΟ)(8)</vt:lpstr>
      <vt:lpstr>ΑΠΟΤΕΛΕΣΜΑΤΑ ΕΡΩΤΗΜΑΤΟΛΟΓΙΟΥ(ΛΕΩΦΟΡΕΙΟ)(9)</vt:lpstr>
      <vt:lpstr>ΑΠΟΤΕΛΕΣΜΑΤΑ ΕΡΩΤΗΜΑΤΟΛΟΓΙΟΥ(ΛΕΩΦΟΡΕΙΟ)(10)</vt:lpstr>
      <vt:lpstr>ΣΥΜΠΕΡΑΣΜΑΤΑ-ΠΡΟΤΑΣΕΙΣ ΒΕΛΤΙΣΤΟΠΟΙΗΣΗΣ</vt:lpstr>
      <vt:lpstr>ΣΥΜΠΕΡΑΣΜΑΤΑ-ΠΡΟΤΑΣΕΙΣ ΒΕΛΤΙΣΤΟΠΟΙΗΣΗΣ(1)</vt:lpstr>
      <vt:lpstr>ΣΥΜΠΕΡΑΣΜΑΤΑ-ΠΡΟΤΑΣΕΙΣ ΒΕΛΤΙΣΤΟΠΟΙΗΣΗΣ(2)</vt:lpstr>
      <vt:lpstr>ΣΥΜΠΕΡΑΣΜΑΤΑ-ΠΡΟΤΑΣΕΙΣ ΒΕΛΤΙΣΤΟΠΟΙΗΣΗΣ(3)</vt:lpstr>
      <vt:lpstr>ΠΑΡΑΡΤΗΜΑ</vt:lpstr>
      <vt:lpstr>Ιστοσελίδα μελέτης</vt:lpstr>
      <vt:lpstr>ΕΥΧΑΡΙΣΤΟΥΜΕ ΓΙΑ ΤΗΝ ΠΡΟΣΟΧΗ ΣΑΣ!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KYRIAZHS kallis</dc:creator>
  <cp:lastModifiedBy>Παύλος Γκουγκουλής</cp:lastModifiedBy>
  <cp:revision>86</cp:revision>
  <dcterms:created xsi:type="dcterms:W3CDTF">2024-11-21T17:01:49Z</dcterms:created>
  <dcterms:modified xsi:type="dcterms:W3CDTF">2024-12-12T18:54:07Z</dcterms:modified>
</cp:coreProperties>
</file>